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9"/>
  </p:notesMasterIdLst>
  <p:handoutMasterIdLst>
    <p:handoutMasterId r:id="rId20"/>
  </p:handoutMasterIdLst>
  <p:sldIdLst>
    <p:sldId id="329" r:id="rId2"/>
    <p:sldId id="340" r:id="rId3"/>
    <p:sldId id="345" r:id="rId4"/>
    <p:sldId id="352" r:id="rId5"/>
    <p:sldId id="355" r:id="rId6"/>
    <p:sldId id="360" r:id="rId7"/>
    <p:sldId id="359" r:id="rId8"/>
    <p:sldId id="358" r:id="rId9"/>
    <p:sldId id="341" r:id="rId10"/>
    <p:sldId id="349" r:id="rId11"/>
    <p:sldId id="348" r:id="rId12"/>
    <p:sldId id="347" r:id="rId13"/>
    <p:sldId id="344" r:id="rId14"/>
    <p:sldId id="350" r:id="rId15"/>
    <p:sldId id="351" r:id="rId16"/>
    <p:sldId id="353" r:id="rId17"/>
    <p:sldId id="35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00FFFF"/>
    <a:srgbClr val="FF9900"/>
    <a:srgbClr val="996600"/>
    <a:srgbClr val="00FF00"/>
    <a:srgbClr val="FFCC00"/>
    <a:srgbClr val="FF66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-385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0372948203495281"/>
          <c:y val="6.8142681116239612E-2"/>
        </c:manualLayout>
      </c:layout>
      <c:overlay val="0"/>
      <c:txPr>
        <a:bodyPr/>
        <a:lstStyle/>
        <a:p>
          <a:pPr>
            <a:defRPr sz="2400"/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520416752187615E-2"/>
          <c:y val="0.25049994445061657"/>
          <c:w val="0.69966166659448381"/>
          <c:h val="0.70060239518841338"/>
        </c:manualLayout>
      </c:layout>
      <c:pie3DChart>
        <c:varyColors val="1"/>
        <c:ser>
          <c:idx val="0"/>
          <c:order val="0"/>
          <c:tx>
            <c:strRef>
              <c:f>Лист1!$E$5</c:f>
              <c:strCache>
                <c:ptCount val="1"/>
                <c:pt idx="0">
                  <c:v>женское бесплодие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Лист1!$D$6:$D$7</c:f>
              <c:strCache>
                <c:ptCount val="2"/>
                <c:pt idx="0">
                  <c:v>на учете</c:v>
                </c:pt>
                <c:pt idx="1">
                  <c:v>направлено на обследование</c:v>
                </c:pt>
              </c:strCache>
            </c:strRef>
          </c:cat>
          <c:val>
            <c:numRef>
              <c:f>Лист1!$E$6:$E$7</c:f>
              <c:numCache>
                <c:formatCode>General</c:formatCode>
                <c:ptCount val="2"/>
                <c:pt idx="0">
                  <c:v>1723</c:v>
                </c:pt>
                <c:pt idx="1">
                  <c:v>1062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7676171574156"/>
          <c:y val="0.34248651210265385"/>
          <c:w val="0.33840625523717704"/>
          <c:h val="0.45842957130358702"/>
        </c:manualLayout>
      </c:layout>
      <c:overlay val="0"/>
      <c:txPr>
        <a:bodyPr/>
        <a:lstStyle/>
        <a:p>
          <a:pPr>
            <a:defRPr sz="2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  <c:spPr>
        <a:solidFill>
          <a:schemeClr val="bg1"/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Лист1!$D$8</c:f>
              <c:strCache>
                <c:ptCount val="1"/>
                <c:pt idx="0">
                  <c:v>супружеских пар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2.2757328038820059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171552025880039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964440032350118E-2"/>
                  <c:y val="-2.3148148148148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964440032350049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Лист1!$E$7:$H$7</c:f>
              <c:strCache>
                <c:ptCount val="4"/>
                <c:pt idx="0">
                  <c:v>1 этап</c:v>
                </c:pt>
                <c:pt idx="1">
                  <c:v>2 этап</c:v>
                </c:pt>
                <c:pt idx="2">
                  <c:v>3 этап</c:v>
                </c:pt>
                <c:pt idx="3">
                  <c:v>4 этап</c:v>
                </c:pt>
              </c:strCache>
            </c:strRef>
          </c:cat>
          <c:val>
            <c:numRef>
              <c:f>Лист1!$E$8:$H$8</c:f>
              <c:numCache>
                <c:formatCode>General</c:formatCode>
                <c:ptCount val="4"/>
                <c:pt idx="0">
                  <c:v>1299</c:v>
                </c:pt>
                <c:pt idx="1">
                  <c:v>303</c:v>
                </c:pt>
                <c:pt idx="2">
                  <c:v>70</c:v>
                </c:pt>
                <c:pt idx="3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7182208"/>
        <c:axId val="137184000"/>
        <c:axId val="0"/>
      </c:bar3DChart>
      <c:catAx>
        <c:axId val="137182208"/>
        <c:scaling>
          <c:orientation val="minMax"/>
        </c:scaling>
        <c:delete val="0"/>
        <c:axPos val="b"/>
        <c:majorTickMark val="out"/>
        <c:minorTickMark val="none"/>
        <c:tickLblPos val="nextTo"/>
        <c:crossAx val="137184000"/>
        <c:crosses val="autoZero"/>
        <c:auto val="1"/>
        <c:lblAlgn val="ctr"/>
        <c:lblOffset val="100"/>
        <c:noMultiLvlLbl val="0"/>
      </c:catAx>
      <c:valAx>
        <c:axId val="137184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71822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95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Лист1!$D$13</c:f>
              <c:strCache>
                <c:ptCount val="1"/>
                <c:pt idx="0">
                  <c:v>законченные случаи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9816774415826455E-2"/>
                  <c:y val="-2.8359051494678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853419532661166E-2"/>
                  <c:y val="-5.1046292690420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71742091078519E-2"/>
                  <c:y val="-3.403086179361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Лист1!$E$12:$G$12</c:f>
              <c:strCache>
                <c:ptCount val="3"/>
                <c:pt idx="0">
                  <c:v>ЭКО</c:v>
                </c:pt>
                <c:pt idx="1">
                  <c:v>отказы</c:v>
                </c:pt>
                <c:pt idx="2">
                  <c:v>беременность</c:v>
                </c:pt>
              </c:strCache>
            </c:strRef>
          </c:cat>
          <c:val>
            <c:numRef>
              <c:f>Лист1!$E$13:$G$13</c:f>
              <c:numCache>
                <c:formatCode>General</c:formatCode>
                <c:ptCount val="3"/>
                <c:pt idx="0">
                  <c:v>378</c:v>
                </c:pt>
                <c:pt idx="1">
                  <c:v>388</c:v>
                </c:pt>
                <c:pt idx="2">
                  <c:v>167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4694016"/>
        <c:axId val="134695552"/>
        <c:axId val="0"/>
      </c:bar3DChart>
      <c:catAx>
        <c:axId val="134694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34695552"/>
        <c:crosses val="autoZero"/>
        <c:auto val="1"/>
        <c:lblAlgn val="ctr"/>
        <c:lblOffset val="100"/>
        <c:noMultiLvlLbl val="0"/>
      </c:catAx>
      <c:valAx>
        <c:axId val="134695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694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41A2D-2F80-465C-A93F-829CC44EB9B2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0F4F6-E3C3-4F06-9B74-B816C6C166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608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D6B1E-37CF-46B8-BFCB-D1364E48D509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D72BC-52A8-476E-B147-AF66DDF2EE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537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6CFDD-065C-495F-905A-2DA40213FA5B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92FA84-C1B2-419B-B7E5-D113C4281C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56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6CFDD-065C-495F-905A-2DA40213FA5B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92FA84-C1B2-419B-B7E5-D113C4281C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51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6CFDD-065C-495F-905A-2DA40213FA5B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92FA84-C1B2-419B-B7E5-D113C4281C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524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6CFDD-065C-495F-905A-2DA40213FA5B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92FA84-C1B2-419B-B7E5-D113C4281C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46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6CFDD-065C-495F-905A-2DA40213FA5B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92FA84-C1B2-419B-B7E5-D113C4281C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44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6CFDD-065C-495F-905A-2DA40213FA5B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92FA84-C1B2-419B-B7E5-D113C4281C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76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8242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От Артёма\ЛОГОТИП, БАННЕР\ЛОГОТИП - копия.jp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8992"/>
            <a:ext cx="792088" cy="817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reeform 6"/>
          <p:cNvSpPr>
            <a:spLocks/>
          </p:cNvSpPr>
          <p:nvPr userDrawn="1"/>
        </p:nvSpPr>
        <p:spPr bwMode="auto">
          <a:xfrm>
            <a:off x="-9525" y="11336"/>
            <a:ext cx="9163050" cy="11854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satMod val="120000"/>
                  <a:lumMod val="32000"/>
                  <a:lumOff val="68000"/>
                  <a:alpha val="39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3491880" y="6573019"/>
            <a:ext cx="88569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bg1"/>
                </a:solidFill>
                <a:latin typeface="Arial Narrow" pitchFamily="34" charset="0"/>
              </a:rPr>
              <a:t>Краевое государственное бюджетное учреждение здравоохранения «Красноярская межрайонная клиническая больница №4»</a:t>
            </a:r>
            <a:endParaRPr lang="ru-RU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Freeform 9"/>
          <p:cNvSpPr>
            <a:spLocks/>
          </p:cNvSpPr>
          <p:nvPr userDrawn="1"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satMod val="120000"/>
                  <a:lumMod val="38000"/>
                  <a:lumOff val="62000"/>
                  <a:alpha val="78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Freeform 7"/>
          <p:cNvSpPr>
            <a:spLocks/>
          </p:cNvSpPr>
          <p:nvPr userDrawn="1"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satMod val="130000"/>
                  <a:lumMod val="60000"/>
                  <a:lumOff val="40000"/>
                  <a:alpha val="39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4" name="Group 1"/>
          <p:cNvGrpSpPr/>
          <p:nvPr userDrawn="1"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5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-36512" y="6636988"/>
            <a:ext cx="88569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solidFill>
                  <a:srgbClr val="0070C0"/>
                </a:solidFill>
                <a:latin typeface="Arial Narrow" pitchFamily="34" charset="0"/>
              </a:rPr>
              <a:t>Краевое государственное бюджетное учреждение здравоохранения «Красноярская межрайонная клиническая больница №4»</a:t>
            </a:r>
            <a:endParaRPr lang="ru-RU" sz="800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23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6"/>
          <p:cNvSpPr txBox="1">
            <a:spLocks noChangeArrowheads="1"/>
          </p:cNvSpPr>
          <p:nvPr/>
        </p:nvSpPr>
        <p:spPr bwMode="auto">
          <a:xfrm>
            <a:off x="395287" y="2697769"/>
            <a:ext cx="84296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МОНИТОРИНГ БЕСПЛОДИЯ </a:t>
            </a:r>
          </a:p>
          <a:p>
            <a:pPr algn="ctr">
              <a:defRPr/>
            </a:pPr>
            <a:r>
              <a:rPr lang="ru-RU" sz="36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ТЕКУЩЕЕ СОСТОЯНИЯ</a:t>
            </a:r>
            <a:endParaRPr lang="en-US" sz="3600" b="1" i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10225" y="5589240"/>
            <a:ext cx="3214688" cy="6159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заместитель главного врача </a:t>
            </a:r>
          </a:p>
          <a:p>
            <a:pPr>
              <a:defRPr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к.м.н.   Т.А.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Шагеев</a:t>
            </a:r>
            <a:endParaRPr lang="ru-RU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35696" y="153183"/>
            <a:ext cx="60219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КГБУЗ «КРАСНОЯРСКАЯ МЕЖРАЙОННАЯ КЛИНИЧЕСКАЯ БОЛЬНИЦА №4» </a:t>
            </a:r>
            <a:endParaRPr lang="ru-RU" sz="1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52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109"/>
            <a:ext cx="8229600" cy="922114"/>
          </a:xfrm>
        </p:spPr>
        <p:txBody>
          <a:bodyPr/>
          <a:lstStyle/>
          <a:p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БЕСПЛОДИЕ </a:t>
            </a:r>
            <a:b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НАХОЖДЕНИЕ НА ЭТАПАХ ЛЕЧЕНИЯ/ОБСЛЕДОВАНИЯ</a:t>
            </a:r>
            <a:endParaRPr lang="ru-RU" sz="2000" b="1" i="1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440237"/>
              </p:ext>
            </p:extLst>
          </p:nvPr>
        </p:nvGraphicFramePr>
        <p:xfrm>
          <a:off x="179512" y="890345"/>
          <a:ext cx="8733656" cy="5755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5183"/>
                <a:gridCol w="2058584"/>
                <a:gridCol w="901516"/>
                <a:gridCol w="1051769"/>
                <a:gridCol w="976643"/>
                <a:gridCol w="976643"/>
                <a:gridCol w="751263"/>
                <a:gridCol w="762055"/>
              </a:tblGrid>
              <a:tr h="67254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Территория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Учреждение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Этап заявки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Законченный случай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6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Этап 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Этап 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Этап 3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Этап 4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Отказ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Беременность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7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Абанский</a:t>
                      </a:r>
                      <a:r>
                        <a:rPr lang="ru-RU" sz="1200" dirty="0">
                          <a:effectLst/>
                        </a:rPr>
                        <a:t> Район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Абанская</a:t>
                      </a:r>
                      <a:r>
                        <a:rPr lang="ru-RU" sz="1400" b="1" dirty="0">
                          <a:effectLst/>
                        </a:rPr>
                        <a:t> РБ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7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Березовский Район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Березовская РБ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7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Богучанский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Богучанская</a:t>
                      </a:r>
                      <a:r>
                        <a:rPr lang="ru-RU" sz="1400" b="1" dirty="0">
                          <a:effectLst/>
                        </a:rPr>
                        <a:t> РБ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410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Большеул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Район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Большеулуйская</a:t>
                      </a:r>
                      <a:r>
                        <a:rPr lang="ru-RU" sz="1400" b="1" dirty="0">
                          <a:effectLst/>
                        </a:rPr>
                        <a:t> РБ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41068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Город </a:t>
                      </a:r>
                      <a:r>
                        <a:rPr lang="ru-RU" sz="1200" dirty="0" smtClean="0">
                          <a:effectLst/>
                        </a:rPr>
                        <a:t>Ачинск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Ачинский</a:t>
                      </a:r>
                      <a:r>
                        <a:rPr lang="ru-RU" sz="1400" b="1" dirty="0">
                          <a:effectLst/>
                        </a:rPr>
                        <a:t> межрайонный родильный дом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120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  <a:tr h="736523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Красноярский краевой центр охраны материнства и </a:t>
                      </a:r>
                      <a:r>
                        <a:rPr lang="ru-RU" sz="1400" b="1" dirty="0" err="1" smtClean="0">
                          <a:effectLst/>
                        </a:rPr>
                        <a:t>детст</a:t>
                      </a:r>
                      <a:r>
                        <a:rPr lang="ru-RU" sz="1400" b="1" dirty="0" smtClean="0">
                          <a:effectLst/>
                        </a:rPr>
                        <a:t> </a:t>
                      </a:r>
                      <a:r>
                        <a:rPr lang="ru-RU" sz="1400" b="1" dirty="0">
                          <a:effectLst/>
                        </a:rPr>
                        <a:t>№2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  <a:tr h="247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Город Боготол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Боготольская</a:t>
                      </a:r>
                      <a:r>
                        <a:rPr lang="ru-RU" sz="1400" b="1" dirty="0">
                          <a:effectLst/>
                        </a:rPr>
                        <a:t> МБ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15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  <a:tr h="247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Город Бородино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Бородинская ГБ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410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Город Железногорск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Клиническая больница №51 ФМБА России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17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410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Город Канск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Канская</a:t>
                      </a:r>
                      <a:r>
                        <a:rPr lang="ru-RU" sz="1400" b="1" dirty="0">
                          <a:effectLst/>
                        </a:rPr>
                        <a:t> межрайонная больница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693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БЕСПЛОДИЕ </a:t>
            </a:r>
            <a:b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НАХОЖДЕНИЕ НА ЭТАПАХ ЛЕЧЕНИЯ/ОБСЛЕДОВАНИЯ</a:t>
            </a:r>
            <a:endParaRPr lang="ru-RU" sz="2000" b="1" i="1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1673458"/>
              </p:ext>
            </p:extLst>
          </p:nvPr>
        </p:nvGraphicFramePr>
        <p:xfrm>
          <a:off x="179512" y="1916832"/>
          <a:ext cx="8712968" cy="3813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/>
                <a:gridCol w="2232248"/>
                <a:gridCol w="936104"/>
                <a:gridCol w="864096"/>
                <a:gridCol w="1008112"/>
                <a:gridCol w="936104"/>
                <a:gridCol w="792088"/>
                <a:gridCol w="864096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Территория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Учреждение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Этап заявки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Законченный случай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Этап 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Этап 2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Этап 3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Этап 4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Отказ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Беременность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Красноярск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Красноярский межрайонный родильный дом №1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268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123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63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16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0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Красноярский межрайонный родильный дом №2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13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0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Красноярский межрайонный родильный дом №4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21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0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Красноярский межрайонный родильный дом №5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198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183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36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Лесосибирск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Лесосибирская межрайонная больница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Минусинск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Минусинская межрайонная больница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169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Назарово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Назаровская РБ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18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693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/>
          <a:lstStyle/>
          <a:p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БЕСПЛОДИЕ </a:t>
            </a:r>
            <a:b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НАХОЖДЕНИЕ НА ЭТАПАХ ЛЕЧЕНИЯ/ОБСЛЕДОВАНИЯ</a:t>
            </a:r>
            <a:endParaRPr lang="ru-RU" sz="2000" b="1" i="1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414324"/>
              </p:ext>
            </p:extLst>
          </p:nvPr>
        </p:nvGraphicFramePr>
        <p:xfrm>
          <a:off x="323528" y="1556792"/>
          <a:ext cx="8445624" cy="5044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4724"/>
                <a:gridCol w="1933972"/>
                <a:gridCol w="936104"/>
                <a:gridCol w="1008112"/>
                <a:gridCol w="936104"/>
                <a:gridCol w="936104"/>
                <a:gridCol w="781743"/>
                <a:gridCol w="668761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Территория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Учреждение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Этап заявки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Законченный случай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Этап 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Этап 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Этап 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Этап 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Отказ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Беременность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0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Город </a:t>
                      </a:r>
                      <a:r>
                        <a:rPr lang="ru-RU" sz="1200" dirty="0" smtClean="0">
                          <a:effectLst/>
                        </a:rPr>
                        <a:t>Норильск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Норильская городская поликлиника №2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Норильская городская поликлиника №3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Норильский межрайонный родильный дом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Город Шарыпово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Дубининская городская больница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Город Шарыпово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Шарыповская городская больница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15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Дзержинский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Дзержинская РБ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Емельяновский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</a:rPr>
                        <a:t>Емельяновская</a:t>
                      </a:r>
                      <a:r>
                        <a:rPr lang="ru-RU" sz="1200" b="1" dirty="0">
                          <a:effectLst/>
                        </a:rPr>
                        <a:t> РБ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Идринский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</a:rPr>
                        <a:t>Идринская</a:t>
                      </a:r>
                      <a:r>
                        <a:rPr lang="ru-RU" sz="1200" b="1" dirty="0">
                          <a:effectLst/>
                        </a:rPr>
                        <a:t> РБ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Казачинский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Казачинская РБ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Кежемский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</a:rPr>
                        <a:t>Кежемская</a:t>
                      </a:r>
                      <a:r>
                        <a:rPr lang="ru-RU" sz="1200" b="1" dirty="0">
                          <a:effectLst/>
                        </a:rPr>
                        <a:t> РБ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693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БЕСПЛОДИЕ </a:t>
            </a:r>
            <a:b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НАХОЖДЕНИЕ НА ЭТАПАХ ЛЕЧЕНИЯ/ОБСЛЕДОВАНИЯ</a:t>
            </a:r>
            <a:endParaRPr lang="ru-RU" sz="2000" b="1" i="1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949114"/>
              </p:ext>
            </p:extLst>
          </p:nvPr>
        </p:nvGraphicFramePr>
        <p:xfrm>
          <a:off x="395536" y="1484784"/>
          <a:ext cx="8445624" cy="4964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/>
                <a:gridCol w="1656184"/>
                <a:gridCol w="1080120"/>
                <a:gridCol w="936104"/>
                <a:gridCol w="864096"/>
                <a:gridCol w="1008112"/>
                <a:gridCol w="792088"/>
                <a:gridCol w="66876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Территория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Учреждение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Этап заявки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Законченный случай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Этап 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Этап 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Этап 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Этап 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Отказ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Беременность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484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Краснотуранский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</a:rPr>
                        <a:t>Краснотуранская</a:t>
                      </a:r>
                      <a:r>
                        <a:rPr lang="ru-RU" sz="1200" b="1" dirty="0">
                          <a:effectLst/>
                        </a:rPr>
                        <a:t> РБ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Курагинский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</a:rPr>
                        <a:t>Курагинская</a:t>
                      </a:r>
                      <a:r>
                        <a:rPr lang="ru-RU" sz="1200" b="1" dirty="0">
                          <a:effectLst/>
                        </a:rPr>
                        <a:t> РБ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Мотыгинский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</a:rPr>
                        <a:t>Мотыгинская</a:t>
                      </a:r>
                      <a:r>
                        <a:rPr lang="ru-RU" sz="1200" b="1" dirty="0">
                          <a:effectLst/>
                        </a:rPr>
                        <a:t> РБ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Нижнеингашский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Нижнеингашская РБ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5059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Новоселовский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</a:rPr>
                        <a:t>Новоселовская</a:t>
                      </a:r>
                      <a:r>
                        <a:rPr lang="ru-RU" sz="1200" b="1" dirty="0">
                          <a:effectLst/>
                        </a:rPr>
                        <a:t> РБ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Партизанский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Партизанская РБ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Пировский</a:t>
                      </a:r>
                      <a:r>
                        <a:rPr lang="ru-RU" sz="1200" dirty="0">
                          <a:effectLst/>
                        </a:rPr>
                        <a:t> Район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</a:rPr>
                        <a:t>Пировская</a:t>
                      </a:r>
                      <a:r>
                        <a:rPr lang="ru-RU" sz="1200" b="1" dirty="0">
                          <a:effectLst/>
                        </a:rPr>
                        <a:t> РБ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Поселок Городского Типа Солнечный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Городская больница ЗАТО Солнечный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Саянский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Саянская РБ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Северо-</a:t>
                      </a:r>
                      <a:r>
                        <a:rPr lang="ru-RU" sz="1200" dirty="0" err="1" smtClean="0">
                          <a:effectLst/>
                        </a:rPr>
                        <a:t>Енис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Район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Северо-Енисейская РБ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Таймырский </a:t>
                      </a:r>
                      <a:r>
                        <a:rPr lang="ru-RU" sz="1200" dirty="0" smtClean="0">
                          <a:effectLst/>
                        </a:rPr>
                        <a:t>район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Таймырская межрайонная больница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803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022511"/>
              </p:ext>
            </p:extLst>
          </p:nvPr>
        </p:nvGraphicFramePr>
        <p:xfrm>
          <a:off x="275624" y="2132856"/>
          <a:ext cx="8445624" cy="4084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/>
                <a:gridCol w="1656003"/>
                <a:gridCol w="960676"/>
                <a:gridCol w="1108473"/>
                <a:gridCol w="1108473"/>
                <a:gridCol w="960676"/>
                <a:gridCol w="886778"/>
                <a:gridCol w="612417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Территория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Учреждение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Этап заявки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Законченный случай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Этап 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Этап 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Этап 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Этап 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Отказ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Беременность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Туруханский Район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</a:rPr>
                        <a:t>Игарская</a:t>
                      </a:r>
                      <a:r>
                        <a:rPr lang="ru-RU" sz="1200" b="1" dirty="0">
                          <a:effectLst/>
                        </a:rPr>
                        <a:t> ГБ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Тюхтетский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</a:rPr>
                        <a:t>Тюхтетская</a:t>
                      </a:r>
                      <a:r>
                        <a:rPr lang="ru-RU" sz="1200" b="1" dirty="0">
                          <a:effectLst/>
                        </a:rPr>
                        <a:t> РБ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Учреждения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на </a:t>
                      </a:r>
                      <a:r>
                        <a:rPr lang="ru-RU" sz="1200" dirty="0" smtClean="0">
                          <a:effectLst/>
                        </a:rPr>
                        <a:t>Ж/Д </a:t>
                      </a:r>
                      <a:r>
                        <a:rPr lang="ru-RU" sz="1200" dirty="0">
                          <a:effectLst/>
                        </a:rPr>
                        <a:t>транспорте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НУЗ "Дорожная клиническая больница на ст. Красноярск ОАО "РЖД"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Уярский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Уярская РБ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Эвенкийский муниципальный район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Ванаварская районная больница № 2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Эвенкийский муниципальный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Туринская МБ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620688"/>
            <a:ext cx="828092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БЕСПЛОДИЕ </a:t>
            </a:r>
            <a:br>
              <a:rPr lang="ru-RU" sz="2800" b="1" i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b="1" i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НАХОЖДЕНИЕ НА ЭТАПАХ ЛЕЧЕНИЯ/ОБСЛЕДОВАНИЯ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523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725" y="548680"/>
            <a:ext cx="8229600" cy="850106"/>
          </a:xfrm>
        </p:spPr>
        <p:txBody>
          <a:bodyPr/>
          <a:lstStyle/>
          <a:p>
            <a:r>
              <a:rPr lang="ru-RU" sz="3600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Срок обследования и лечения бесплодия</a:t>
            </a:r>
            <a:endParaRPr lang="ru-RU" sz="3600" i="1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6786" y="3477980"/>
            <a:ext cx="8254632" cy="20005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u="sng" dirty="0" smtClean="0"/>
              <a:t>Период обследования </a:t>
            </a:r>
            <a:r>
              <a:rPr lang="ru-RU" b="1" dirty="0" smtClean="0"/>
              <a:t>пациентов с целью определения диагноза </a:t>
            </a:r>
          </a:p>
          <a:p>
            <a:r>
              <a:rPr lang="ru-RU" b="1" dirty="0" smtClean="0"/>
              <a:t>и составления плана лечения бесплодия не должен превышать </a:t>
            </a:r>
            <a:r>
              <a:rPr lang="ru-RU" sz="2400" b="1" dirty="0" smtClean="0"/>
              <a:t>3-6 месяцев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 algn="ctr"/>
            <a:r>
              <a:rPr lang="ru-RU" sz="2000" b="1" u="sng" dirty="0" smtClean="0"/>
              <a:t>Период лечения </a:t>
            </a:r>
            <a:r>
              <a:rPr lang="ru-RU" b="1" dirty="0" smtClean="0"/>
              <a:t>в том числе с учетом хирургического</a:t>
            </a:r>
          </a:p>
          <a:p>
            <a:pPr algn="ctr"/>
            <a:r>
              <a:rPr lang="ru-RU" b="1" dirty="0" smtClean="0"/>
              <a:t> – </a:t>
            </a:r>
            <a:r>
              <a:rPr lang="ru-RU" sz="2400" b="1" dirty="0" smtClean="0"/>
              <a:t>не более одного года  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6725" y="1881994"/>
            <a:ext cx="828092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4429" y="2061899"/>
            <a:ext cx="80736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Приказ министерства здравоохранения Красноярского края №147-орг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53444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/>
          <a:lstStyle/>
          <a:p>
            <a:r>
              <a:rPr lang="ru-RU" sz="4000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ЗАКРЫТИЕ ЭПИЗОДА</a:t>
            </a:r>
            <a:endParaRPr lang="ru-RU" sz="4000" i="1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2204864"/>
            <a:ext cx="45365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НАСТУПЛЕНИЕ БЕРЕМЕННОСТИ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3306968"/>
            <a:ext cx="45365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НАПРАВЛЕНИЕ НА ЭКО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4437112"/>
            <a:ext cx="45365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ОТКАЗ ПАЦИЕНТА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9310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 u="sng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заключение</a:t>
            </a:r>
            <a:endParaRPr lang="ru-RU" sz="4000" i="1" u="sng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589640" cy="4525963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Все пациентки и пациенты должны быть </a:t>
            </a:r>
            <a:r>
              <a:rPr lang="ru-RU" b="1" i="1" u="sng" dirty="0" smtClean="0">
                <a:solidFill>
                  <a:srgbClr val="FF0000"/>
                </a:solidFill>
                <a:latin typeface="Arial Black" pitchFamily="34" charset="0"/>
              </a:rPr>
              <a:t>направлены на комплексную услугу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обследования по бесплодию !</a:t>
            </a:r>
          </a:p>
          <a:p>
            <a:pPr marL="0" indent="0" algn="just">
              <a:buNone/>
            </a:pPr>
            <a:endParaRPr lang="ru-RU" sz="2800" b="1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Все должны пройти  </a:t>
            </a:r>
            <a:r>
              <a:rPr lang="ru-RU" b="1" i="1" dirty="0" smtClean="0">
                <a:solidFill>
                  <a:srgbClr val="FF0000"/>
                </a:solidFill>
                <a:latin typeface="Arial Black" pitchFamily="34" charset="0"/>
              </a:rPr>
              <a:t>минимум 2 этапа мониторинга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!</a:t>
            </a:r>
          </a:p>
          <a:p>
            <a:pPr marL="0" indent="0" algn="just">
              <a:buNone/>
            </a:pPr>
            <a:endParaRPr lang="ru-RU" sz="2800" b="1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Эпизод должен быть </a:t>
            </a:r>
            <a:r>
              <a:rPr lang="ru-RU" b="1" i="1" dirty="0" smtClean="0">
                <a:solidFill>
                  <a:srgbClr val="FF0000"/>
                </a:solidFill>
                <a:latin typeface="Arial Black" pitchFamily="34" charset="0"/>
              </a:rPr>
              <a:t>закрыт не позднее 1 года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обследования и лечения включая хирургическое!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843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79296" cy="634082"/>
          </a:xfrm>
        </p:spPr>
        <p:txBody>
          <a:bodyPr/>
          <a:lstStyle/>
          <a:p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БЕСПЛОДИЕ ПО МКБ ОТЧЕТ 2018г.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498643"/>
              </p:ext>
            </p:extLst>
          </p:nvPr>
        </p:nvGraphicFramePr>
        <p:xfrm>
          <a:off x="251520" y="908720"/>
          <a:ext cx="8568951" cy="56249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34612"/>
                <a:gridCol w="1274614"/>
                <a:gridCol w="1124659"/>
                <a:gridCol w="1124659"/>
                <a:gridCol w="1210407"/>
              </a:tblGrid>
              <a:tr h="51097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Клинический диагноз, код МКБ 10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Число женщин, поставленных на учет в связи с бесплодием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Направлено на ЭКО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 отчетном месяце (чел.)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накопительным итогом в отчетном году (чел.)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 отчетном месяце (чел.)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накопительным итогом в отчетном году (чел.)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  <a:tr h="277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N46.X МУЖСКОЕ БЕСПЛОДИЕ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  <a:tr h="433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N97.0 Женское бесплодие, связанное с отсутствием овуляции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29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  <a:tr h="433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N97.1 Женское бесплодие трубного происхождения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85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  <a:tr h="433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N97.2 Женское бесплодие маточного происхождения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  <a:tr h="433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N97.3 Женское бесплодие цервикального происхождения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  <a:tr h="433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N97.4 Женское бесплодие, связанное с мужскими факторами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  <a:tr h="433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N97.8 Другие формы женского бесплодия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  <a:tr h="433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N97.9 Женское бесплодие неуточненное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198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  <a:tr h="277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Итого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81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364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57200" y="19986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82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792088"/>
          </a:xfrm>
        </p:spPr>
        <p:txBody>
          <a:bodyPr/>
          <a:lstStyle/>
          <a:p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Удельный вес направленных на обследование по бесплодию женщин</a:t>
            </a:r>
            <a:endParaRPr lang="ru-RU" sz="2800" i="1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3131894"/>
              </p:ext>
            </p:extLst>
          </p:nvPr>
        </p:nvGraphicFramePr>
        <p:xfrm>
          <a:off x="323528" y="1844824"/>
          <a:ext cx="849694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Выноска со стрелкой вправо 7"/>
          <p:cNvSpPr/>
          <p:nvPr/>
        </p:nvSpPr>
        <p:spPr>
          <a:xfrm>
            <a:off x="1650850" y="5445224"/>
            <a:ext cx="5040560" cy="1023040"/>
          </a:xfrm>
          <a:prstGeom prst="rightArrowCallout">
            <a:avLst>
              <a:gd name="adj1" fmla="val 19872"/>
              <a:gd name="adj2" fmla="val 49359"/>
              <a:gd name="adj3" fmla="val 56817"/>
              <a:gd name="adj4" fmla="val 9308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Удельный вес направленных на обследование по комплексным услугам составляет 61%</a:t>
            </a:r>
            <a:endParaRPr lang="ru-RU" sz="1050" b="1" dirty="0"/>
          </a:p>
        </p:txBody>
      </p:sp>
    </p:spTree>
    <p:extLst>
      <p:ext uri="{BB962C8B-B14F-4D97-AF65-F5344CB8AC3E}">
        <p14:creationId xmlns:p14="http://schemas.microsoft.com/office/powerpoint/2010/main" val="823120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0"/>
            <a:ext cx="2952328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5589"/>
            <a:ext cx="8064896" cy="661123"/>
          </a:xfrm>
        </p:spPr>
        <p:txBody>
          <a:bodyPr>
            <a:normAutofit fontScale="90000"/>
          </a:bodyPr>
          <a:lstStyle/>
          <a:p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МАРШРУТИЗАЦИЯ             (приказ 147-ОРГ)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4048" y="836712"/>
            <a:ext cx="4392488" cy="15841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Обследование женщин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услуга  </a:t>
            </a:r>
            <a:r>
              <a:rPr lang="ru-RU" sz="1100" u="sng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100" u="sng" dirty="0">
                <a:latin typeface="Times New Roman" pitchFamily="18" charset="0"/>
                <a:cs typeface="Times New Roman" pitchFamily="18" charset="0"/>
              </a:rPr>
              <a:t>03.001.000.000.001 </a:t>
            </a:r>
            <a:endParaRPr lang="ru-RU" sz="11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бследование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мужчин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услуга - </a:t>
            </a:r>
            <a:r>
              <a:rPr lang="ru-RU" sz="1100" u="sng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100" u="sng" dirty="0">
                <a:latin typeface="Times New Roman" pitchFamily="18" charset="0"/>
                <a:cs typeface="Times New Roman" pitchFamily="18" charset="0"/>
              </a:rPr>
              <a:t>03.053.000.000.001 </a:t>
            </a:r>
            <a:endParaRPr lang="ru-RU" sz="11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		                        - </a:t>
            </a:r>
            <a:r>
              <a:rPr lang="ru-RU" sz="1100" u="sng" dirty="0" smtClean="0">
                <a:latin typeface="Times New Roman" pitchFamily="18" charset="0"/>
                <a:cs typeface="Times New Roman" pitchFamily="18" charset="0"/>
              </a:rPr>
              <a:t>В 03.053.000.000.002</a:t>
            </a:r>
          </a:p>
          <a:p>
            <a:pPr marL="0" indent="0"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		                         - </a:t>
            </a:r>
            <a:r>
              <a:rPr lang="ru-RU" sz="1100" u="sng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100" u="sng" dirty="0">
                <a:latin typeface="Times New Roman" pitchFamily="18" charset="0"/>
                <a:cs typeface="Times New Roman" pitchFamily="18" charset="0"/>
              </a:rPr>
              <a:t>03.053.000.000.003 </a:t>
            </a: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107504" y="893792"/>
            <a:ext cx="4752528" cy="446976"/>
          </a:xfrm>
          <a:prstGeom prst="rightArrowCallout">
            <a:avLst>
              <a:gd name="adj1" fmla="val 19872"/>
              <a:gd name="adj2" fmla="val 49359"/>
              <a:gd name="adj3" fmla="val 56817"/>
              <a:gd name="adj4" fmla="val 9308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Обследование по комплексным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услугам</a:t>
            </a:r>
          </a:p>
          <a:p>
            <a:pPr algn="ctr"/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(квоты) </a:t>
            </a:r>
            <a:endParaRPr lang="ru-RU" sz="105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71401"/>
              </p:ext>
            </p:extLst>
          </p:nvPr>
        </p:nvGraphicFramePr>
        <p:xfrm>
          <a:off x="107504" y="1844824"/>
          <a:ext cx="1584176" cy="23844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КМРД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№1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КМРД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5»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Дивногорская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РБ»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Емельяновская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РБ»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22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effectLst/>
                        </a:rPr>
                        <a:t>Сухобузимская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Манская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РБ»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«Саянская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РБ»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«Больница </a:t>
                      </a:r>
                      <a:endParaRPr lang="ru-RU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п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. Кедровый»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Балахтинская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РБ»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effectLst/>
                        </a:rPr>
                        <a:t>Большемурт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 РБ»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Новоселовская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РБ»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Сосновоборская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РБ»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«Березовская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РБ»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ФГБУЗ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«СКЦ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ФМБА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»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«Бородинская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ГБ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КБУЗ «Партизанская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РБ»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«Рыбинская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РБ»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23876"/>
              </p:ext>
            </p:extLst>
          </p:nvPr>
        </p:nvGraphicFramePr>
        <p:xfrm>
          <a:off x="93647" y="4797152"/>
          <a:ext cx="1584175" cy="16005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Большеулуйская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Бирилюсская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РБ»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Боготольская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 МРБ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ГБ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ЗАТО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Солнечный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«Красноярский краевой центр охраны материнства и детства №2»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Козульская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РБ»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«Назаровская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РБ»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Тюхтетская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РБ»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Ужурская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РБ»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Шарыповская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РБ»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641352"/>
              </p:ext>
            </p:extLst>
          </p:nvPr>
        </p:nvGraphicFramePr>
        <p:xfrm>
          <a:off x="1619672" y="5455919"/>
          <a:ext cx="1584176" cy="1328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Байкитская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районная больница №1»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Богучанская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Ванаварская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РБ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№2»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Игарская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ГБ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Кежемская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Мотыгинская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 РБ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«Северо-Енисейская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КГБУЗ «Туринская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МРБ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«Туруханская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284986"/>
              </p:ext>
            </p:extLst>
          </p:nvPr>
        </p:nvGraphicFramePr>
        <p:xfrm>
          <a:off x="3491880" y="5513257"/>
          <a:ext cx="1573099" cy="1336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3099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Большеулуйская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Бирилюсская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Боготольская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МРБ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effectLst/>
                        </a:rPr>
                        <a:t>Ужурская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effectLst/>
                        </a:rPr>
                        <a:t>Шарыповская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РБ</a:t>
                      </a:r>
                      <a:endParaRPr lang="ru-RU" sz="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Козульская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«Назаровская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Тюхтетская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659319"/>
              </p:ext>
            </p:extLst>
          </p:nvPr>
        </p:nvGraphicFramePr>
        <p:xfrm>
          <a:off x="5148064" y="5589240"/>
          <a:ext cx="1008112" cy="2640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КМРД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КМРД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№ 4»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365971"/>
              </p:ext>
            </p:extLst>
          </p:nvPr>
        </p:nvGraphicFramePr>
        <p:xfrm>
          <a:off x="6300192" y="5661248"/>
          <a:ext cx="1501091" cy="9241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1091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Абанская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Дзержинская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Иланская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Ирбейская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Канская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МРБ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Нижнеингашская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Тасеевская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478843"/>
              </p:ext>
            </p:extLst>
          </p:nvPr>
        </p:nvGraphicFramePr>
        <p:xfrm>
          <a:off x="7668344" y="4777591"/>
          <a:ext cx="1475656" cy="5280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565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«Енисейская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РБ»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Казачинская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РБ»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Лесосибирская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МРБ»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48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Пировская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519884"/>
              </p:ext>
            </p:extLst>
          </p:nvPr>
        </p:nvGraphicFramePr>
        <p:xfrm>
          <a:off x="7680019" y="3429001"/>
          <a:ext cx="1429083" cy="9241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9083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«Ермаковская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РБ»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Идринская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Каратузская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РБ»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Краснотуранская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РБ»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Курагинская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РБ»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«Минусинская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МРБ»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Шушенская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874516"/>
              </p:ext>
            </p:extLst>
          </p:nvPr>
        </p:nvGraphicFramePr>
        <p:xfrm>
          <a:off x="7642909" y="2153119"/>
          <a:ext cx="1501091" cy="9241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1091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«Норильская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ГБ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№ 3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«Норильская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ГП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№2»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«Норильская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ГП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№3»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«Норильская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МП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№ 1»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«Норильский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МРД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«Таймырская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МРД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КГБУЗ «Таймырская 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№ 1»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</a:tbl>
          </a:graphicData>
        </a:graphic>
      </p:graphicFrame>
      <p:sp>
        <p:nvSpPr>
          <p:cNvPr id="25" name="Выноска 2 24"/>
          <p:cNvSpPr/>
          <p:nvPr/>
        </p:nvSpPr>
        <p:spPr>
          <a:xfrm>
            <a:off x="1718380" y="1836400"/>
            <a:ext cx="1629484" cy="1016536"/>
          </a:xfrm>
          <a:prstGeom prst="borderCallout2">
            <a:avLst>
              <a:gd name="adj1" fmla="val 44232"/>
              <a:gd name="adj2" fmla="val 204"/>
              <a:gd name="adj3" fmla="val 63322"/>
              <a:gd name="adj4" fmla="val -8510"/>
              <a:gd name="adj5" fmla="val 121417"/>
              <a:gd name="adj6" fmla="val -2088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КГБУЗ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«</a:t>
            </a:r>
            <a:r>
              <a:rPr lang="ru-RU" b="1" dirty="0" smtClean="0">
                <a:solidFill>
                  <a:schemeClr val="tx1"/>
                </a:solidFill>
              </a:rPr>
              <a:t>КМКБ </a:t>
            </a:r>
            <a:r>
              <a:rPr lang="ru-RU" b="1" dirty="0">
                <a:solidFill>
                  <a:schemeClr val="tx1"/>
                </a:solidFill>
              </a:rPr>
              <a:t>№4»</a:t>
            </a:r>
          </a:p>
        </p:txBody>
      </p:sp>
      <p:sp>
        <p:nvSpPr>
          <p:cNvPr id="26" name="Выноска 2 25"/>
          <p:cNvSpPr/>
          <p:nvPr/>
        </p:nvSpPr>
        <p:spPr>
          <a:xfrm>
            <a:off x="1711028" y="3023880"/>
            <a:ext cx="1636836" cy="1053192"/>
          </a:xfrm>
          <a:prstGeom prst="borderCallout2">
            <a:avLst>
              <a:gd name="adj1" fmla="val 44232"/>
              <a:gd name="adj2" fmla="val 204"/>
              <a:gd name="adj3" fmla="val 65480"/>
              <a:gd name="adj4" fmla="val -10407"/>
              <a:gd name="adj5" fmla="val 163892"/>
              <a:gd name="adj6" fmla="val -32408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КГБУЗ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«</a:t>
            </a:r>
            <a:r>
              <a:rPr lang="ru-RU" b="1" dirty="0" err="1">
                <a:solidFill>
                  <a:schemeClr val="tx1"/>
                </a:solidFill>
              </a:rPr>
              <a:t>Ачинская</a:t>
            </a:r>
            <a:r>
              <a:rPr lang="ru-RU" b="1" dirty="0">
                <a:solidFill>
                  <a:schemeClr val="tx1"/>
                </a:solidFill>
              </a:rPr>
              <a:t> МРБ»</a:t>
            </a:r>
          </a:p>
        </p:txBody>
      </p:sp>
      <p:sp>
        <p:nvSpPr>
          <p:cNvPr id="27" name="Выноска 2 26"/>
          <p:cNvSpPr/>
          <p:nvPr/>
        </p:nvSpPr>
        <p:spPr>
          <a:xfrm>
            <a:off x="1691680" y="4197216"/>
            <a:ext cx="1224136" cy="860794"/>
          </a:xfrm>
          <a:prstGeom prst="borderCallout2">
            <a:avLst>
              <a:gd name="adj1" fmla="val 102168"/>
              <a:gd name="adj2" fmla="val 54379"/>
              <a:gd name="adj3" fmla="val 117562"/>
              <a:gd name="adj4" fmla="val 46485"/>
              <a:gd name="adj5" fmla="val 142729"/>
              <a:gd name="adj6" fmla="val 4286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КГБУЗ «КККЦОМД»</a:t>
            </a:r>
          </a:p>
        </p:txBody>
      </p:sp>
      <p:sp>
        <p:nvSpPr>
          <p:cNvPr id="28" name="Выноска 2 27"/>
          <p:cNvSpPr/>
          <p:nvPr/>
        </p:nvSpPr>
        <p:spPr>
          <a:xfrm>
            <a:off x="3059832" y="4197217"/>
            <a:ext cx="1296144" cy="860792"/>
          </a:xfrm>
          <a:prstGeom prst="borderCallout2">
            <a:avLst>
              <a:gd name="adj1" fmla="val 102168"/>
              <a:gd name="adj2" fmla="val 48913"/>
              <a:gd name="adj3" fmla="val 120506"/>
              <a:gd name="adj4" fmla="val 74737"/>
              <a:gd name="adj5" fmla="val 152819"/>
              <a:gd name="adj6" fmla="val 8326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КГБУЗ «ККЦОМД №2»</a:t>
            </a:r>
          </a:p>
        </p:txBody>
      </p:sp>
      <p:sp>
        <p:nvSpPr>
          <p:cNvPr id="29" name="Выноска 2 28"/>
          <p:cNvSpPr/>
          <p:nvPr/>
        </p:nvSpPr>
        <p:spPr>
          <a:xfrm>
            <a:off x="4499992" y="4201579"/>
            <a:ext cx="1296144" cy="860790"/>
          </a:xfrm>
          <a:prstGeom prst="borderCallout2">
            <a:avLst>
              <a:gd name="adj1" fmla="val 102168"/>
              <a:gd name="adj2" fmla="val 48913"/>
              <a:gd name="adj3" fmla="val 128594"/>
              <a:gd name="adj4" fmla="val 78824"/>
              <a:gd name="adj5" fmla="val 160197"/>
              <a:gd name="adj6" fmla="val 89069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КГБУЗ «КМРД №4»</a:t>
            </a:r>
          </a:p>
        </p:txBody>
      </p:sp>
      <p:sp>
        <p:nvSpPr>
          <p:cNvPr id="30" name="Выноска 2 29"/>
          <p:cNvSpPr/>
          <p:nvPr/>
        </p:nvSpPr>
        <p:spPr>
          <a:xfrm>
            <a:off x="6012160" y="4197222"/>
            <a:ext cx="1376536" cy="860788"/>
          </a:xfrm>
          <a:prstGeom prst="borderCallout2">
            <a:avLst>
              <a:gd name="adj1" fmla="val 102168"/>
              <a:gd name="adj2" fmla="val 48913"/>
              <a:gd name="adj3" fmla="val 143745"/>
              <a:gd name="adj4" fmla="val 71081"/>
              <a:gd name="adj5" fmla="val 171776"/>
              <a:gd name="adj6" fmla="val 77884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КГБУЗ «</a:t>
            </a:r>
            <a:r>
              <a:rPr lang="ru-RU" sz="1600" b="1" dirty="0" err="1">
                <a:solidFill>
                  <a:schemeClr val="tx1"/>
                </a:solidFill>
              </a:rPr>
              <a:t>Канская</a:t>
            </a:r>
            <a:r>
              <a:rPr lang="ru-RU" sz="1600" b="1" dirty="0">
                <a:solidFill>
                  <a:schemeClr val="tx1"/>
                </a:solidFill>
              </a:rPr>
              <a:t> МБ»</a:t>
            </a:r>
          </a:p>
        </p:txBody>
      </p:sp>
      <p:sp>
        <p:nvSpPr>
          <p:cNvPr id="31" name="Выноска 2 30"/>
          <p:cNvSpPr/>
          <p:nvPr/>
        </p:nvSpPr>
        <p:spPr>
          <a:xfrm>
            <a:off x="5220072" y="3429001"/>
            <a:ext cx="2168625" cy="648072"/>
          </a:xfrm>
          <a:prstGeom prst="borderCallout2">
            <a:avLst>
              <a:gd name="adj1" fmla="val 49562"/>
              <a:gd name="adj2" fmla="val 99470"/>
              <a:gd name="adj3" fmla="val 68329"/>
              <a:gd name="adj4" fmla="val 108339"/>
              <a:gd name="adj5" fmla="val 201595"/>
              <a:gd name="adj6" fmla="val 12031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КГБУЗ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«</a:t>
            </a:r>
            <a:r>
              <a:rPr lang="ru-RU" sz="1600" b="1" dirty="0" err="1">
                <a:solidFill>
                  <a:schemeClr val="tx1"/>
                </a:solidFill>
              </a:rPr>
              <a:t>Лесосибирская</a:t>
            </a:r>
            <a:r>
              <a:rPr lang="ru-RU" sz="1600" b="1" dirty="0">
                <a:solidFill>
                  <a:schemeClr val="tx1"/>
                </a:solidFill>
              </a:rPr>
              <a:t> МБ»</a:t>
            </a:r>
          </a:p>
        </p:txBody>
      </p:sp>
      <p:sp>
        <p:nvSpPr>
          <p:cNvPr id="32" name="Выноска 2 31"/>
          <p:cNvSpPr/>
          <p:nvPr/>
        </p:nvSpPr>
        <p:spPr>
          <a:xfrm>
            <a:off x="5220072" y="2669716"/>
            <a:ext cx="2168624" cy="692501"/>
          </a:xfrm>
          <a:prstGeom prst="borderCallout2">
            <a:avLst>
              <a:gd name="adj1" fmla="val 49562"/>
              <a:gd name="adj2" fmla="val 99470"/>
              <a:gd name="adj3" fmla="val 69102"/>
              <a:gd name="adj4" fmla="val 108853"/>
              <a:gd name="adj5" fmla="val 168235"/>
              <a:gd name="adj6" fmla="val 11671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КГБУЗ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«Минусинская МБ»</a:t>
            </a:r>
          </a:p>
        </p:txBody>
      </p:sp>
      <p:sp>
        <p:nvSpPr>
          <p:cNvPr id="33" name="Выноска 2 32"/>
          <p:cNvSpPr/>
          <p:nvPr/>
        </p:nvSpPr>
        <p:spPr>
          <a:xfrm>
            <a:off x="5220072" y="1836400"/>
            <a:ext cx="2168624" cy="692501"/>
          </a:xfrm>
          <a:prstGeom prst="borderCallout2">
            <a:avLst>
              <a:gd name="adj1" fmla="val 49562"/>
              <a:gd name="adj2" fmla="val 99470"/>
              <a:gd name="adj3" fmla="val 62661"/>
              <a:gd name="adj4" fmla="val 107311"/>
              <a:gd name="adj5" fmla="val 118315"/>
              <a:gd name="adj6" fmla="val 11439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КГБУЗ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«Норильская </a:t>
            </a:r>
            <a:r>
              <a:rPr lang="ru-RU" sz="1600" b="1" dirty="0" smtClean="0">
                <a:solidFill>
                  <a:schemeClr val="tx1"/>
                </a:solidFill>
              </a:rPr>
              <a:t>МП№</a:t>
            </a:r>
            <a:r>
              <a:rPr lang="ru-RU" sz="1600" b="1" dirty="0">
                <a:solidFill>
                  <a:schemeClr val="tx1"/>
                </a:solidFill>
              </a:rPr>
              <a:t>1»</a:t>
            </a:r>
          </a:p>
        </p:txBody>
      </p:sp>
    </p:spTree>
    <p:extLst>
      <p:ext uri="{BB962C8B-B14F-4D97-AF65-F5344CB8AC3E}">
        <p14:creationId xmlns:p14="http://schemas.microsoft.com/office/powerpoint/2010/main" val="373142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/>
          <a:lstStyle/>
          <a:p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Выполнение комплексных услуг обследования по бесплодию супружеских пар в 2018 году</a:t>
            </a:r>
            <a:endParaRPr lang="ru-RU" sz="2800" i="1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700041"/>
              </p:ext>
            </p:extLst>
          </p:nvPr>
        </p:nvGraphicFramePr>
        <p:xfrm>
          <a:off x="179512" y="1412776"/>
          <a:ext cx="8784976" cy="5237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6279"/>
                <a:gridCol w="1351535"/>
                <a:gridCol w="4619047"/>
                <a:gridCol w="844327"/>
                <a:gridCol w="843788"/>
              </a:tblGrid>
              <a:tr h="282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Головное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Код услуги (группы)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Услуга (группа)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 Кол-во услуг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Факт Кол-во услуг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</a:tr>
              <a:tr h="75432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КГБУЗ "</a:t>
                      </a:r>
                      <a:r>
                        <a:rPr lang="ru-RU" sz="1400" dirty="0" err="1">
                          <a:effectLst/>
                        </a:rPr>
                        <a:t>Ачинская</a:t>
                      </a:r>
                      <a:r>
                        <a:rPr lang="ru-RU" sz="1400" dirty="0">
                          <a:effectLst/>
                        </a:rPr>
                        <a:t> МРБ"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B03.053.000.000.001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Комплексная услуга по обследованию супружеской пары с нарушением репродуктивной функции (бесплодие) на амбулаторном этапе (мужчины)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</a:tr>
              <a:tr h="471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B03.053.000.000.002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Комплексная услуга по обследованию супружеской пары при мужском факторе бесплодия (мужчины)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</a:tr>
              <a:tr h="94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Итого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</a:rPr>
                        <a:t>345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</a:rPr>
                        <a:t>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</a:tr>
              <a:tr h="754327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КГБУЗ "КККЦОМД"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B03.001.000.000.001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Комплексная услуга по обследованию супружеской пары с нарушением репродуктивной функции (бесплодие) на амбулаторном этапе (женщины)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</a:tr>
              <a:tr h="7543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B03.053.000.000.001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Комплексная услуга по обследованию супружеской пары с нарушением репродуктивной функции (бесплодие) на амбулаторном этапе (мужчины)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</a:tr>
              <a:tr h="471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B03.053.000.000.002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Комплексная услуга по обследованию супружеской пары при мужском факторе бесплодия (мужчины)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</a:tr>
              <a:tr h="94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Итого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</a:rPr>
                        <a:t>64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</a:rPr>
                        <a:t>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</a:tr>
              <a:tr h="75432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КГБУЗ "ККЦОМД №2"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B03.001.000.000.001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Комплексная услуга по обследованию супружеской пары с нарушением репродуктивной функции (бесплодие) на амбулаторном этапе (женщины)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</a:tr>
              <a:tr h="94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Итого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</a:rPr>
                        <a:t>170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</a:rPr>
                        <a:t>0 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408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/>
          <a:lstStyle/>
          <a:p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Выполнение комплексных услуг обследования по бесплодию супружеских пар в 2018 году</a:t>
            </a:r>
            <a:endParaRPr lang="ru-RU" sz="2800" i="1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501226"/>
              </p:ext>
            </p:extLst>
          </p:nvPr>
        </p:nvGraphicFramePr>
        <p:xfrm>
          <a:off x="251520" y="1600200"/>
          <a:ext cx="8424937" cy="4761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5643"/>
                <a:gridCol w="1025645"/>
                <a:gridCol w="4400577"/>
                <a:gridCol w="986851"/>
                <a:gridCol w="986221"/>
              </a:tblGrid>
              <a:tr h="116799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КГБУЗ "КМРД №4"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B03.001.000.000.001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Комплексная услуга по обследованию супружеской пары с нарушением репродуктивной функции (бесплодие) на амбулаторном этапе (женщины)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0 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459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Итого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</a:rPr>
                        <a:t>300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</a:rPr>
                        <a:t>0 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</a:tr>
              <a:tr h="1167990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КГБУЗ "</a:t>
                      </a:r>
                      <a:r>
                        <a:rPr lang="ru-RU" sz="1400" dirty="0" err="1">
                          <a:effectLst/>
                        </a:rPr>
                        <a:t>Канская</a:t>
                      </a:r>
                      <a:r>
                        <a:rPr lang="ru-RU" sz="1400" dirty="0">
                          <a:effectLst/>
                        </a:rPr>
                        <a:t> МБ"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B03.001.000.000.001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Комплексная услуга по обследованию супружеской пары с нарушением репродуктивной функции (бесплодие) на амбулаторном этапе (женщины)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</a:tr>
              <a:tr h="11679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B03.053.000.000.001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Комплексная услуга по обследованию супружеской пары с нарушением репродуктивной функции (бесплодие) на амбулаторном этапе (мужчины)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</a:tr>
              <a:tr h="7299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B03.053.000.000.002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Комплексная услуга по обследованию супружеской пары при мужском факторе бесплодия (мужчины)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</a:tr>
              <a:tr h="1459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dirty="0">
                          <a:effectLst/>
                        </a:rPr>
                        <a:t>Итого</a:t>
                      </a:r>
                      <a:endParaRPr lang="ru-RU" sz="1600" b="1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</a:rPr>
                        <a:t>165</a:t>
                      </a:r>
                      <a:endParaRPr lang="ru-RU" sz="16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</a:rPr>
                        <a:t>0 </a:t>
                      </a:r>
                      <a:endParaRPr lang="ru-RU" sz="16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195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/>
          <a:lstStyle/>
          <a:p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Выполнение комплексных услуг обследования по бесплодию супружеских пар в 2018 году</a:t>
            </a:r>
            <a:endParaRPr lang="ru-RU" sz="2800" i="1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622"/>
              </p:ext>
            </p:extLst>
          </p:nvPr>
        </p:nvGraphicFramePr>
        <p:xfrm>
          <a:off x="251520" y="1549750"/>
          <a:ext cx="8280919" cy="4848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/>
                <a:gridCol w="1152128"/>
                <a:gridCol w="4104772"/>
                <a:gridCol w="936246"/>
                <a:gridCol w="935645"/>
              </a:tblGrid>
              <a:tr h="822902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КГБУЗ "</a:t>
                      </a:r>
                      <a:r>
                        <a:rPr lang="ru-RU" sz="1400" dirty="0" err="1">
                          <a:effectLst/>
                        </a:rPr>
                        <a:t>Лесосибирская</a:t>
                      </a:r>
                      <a:r>
                        <a:rPr lang="ru-RU" sz="1400" dirty="0">
                          <a:effectLst/>
                        </a:rPr>
                        <a:t> МБ"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B03.001.000.000.001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Комплексная услуга по обследованию супружеской пары с нарушением репродуктивной функции (бесплодие) на амбулаторном этапе (женщины)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229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B03.053.000.000.001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Комплексная услуга по обследованию супружеской пары с нарушением репродуктивной функции (бесплодие) на амбулаторном этапе (мужчины)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</a:tr>
              <a:tr h="514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B03.053.000.000.002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Комплексная услуга по обследованию супружеской пары при мужском факторе бесплодия (мужчины)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</a:tr>
              <a:tr h="102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Итого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</a:rPr>
                        <a:t>48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</a:rPr>
                        <a:t>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</a:tr>
              <a:tr h="822902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КГБУЗ "Минусинская МБ"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B03.001.000.000.001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Комплексная услуга по обследованию супружеской пары с нарушением репродуктивной функции (бесплодие) на амбулаторном этапе (женщины)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</a:tr>
              <a:tr h="8229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B03.053.000.000.001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Комплексная услуга по обследованию супружеской пары с нарушением репродуктивной функции (бесплодие) на амбулаторном этапе (мужчины)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</a:tr>
              <a:tr h="514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B03.053.000.000.002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Комплексная услуга по обследованию супружеской пары при мужском факторе бесплодия (мужчины)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</a:tr>
              <a:tr h="102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Итого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</a:rPr>
                        <a:t>270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</a:rPr>
                        <a:t>46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195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163" y="5128"/>
            <a:ext cx="9144000" cy="903592"/>
          </a:xfrm>
        </p:spPr>
        <p:txBody>
          <a:bodyPr/>
          <a:lstStyle/>
          <a:p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Выполнение комплексных услуг обследования по бесплодию 2018г.</a:t>
            </a:r>
            <a:endParaRPr lang="ru-RU" sz="2800" i="1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36186"/>
              </p:ext>
            </p:extLst>
          </p:nvPr>
        </p:nvGraphicFramePr>
        <p:xfrm>
          <a:off x="107504" y="908720"/>
          <a:ext cx="8928990" cy="5635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2092"/>
                <a:gridCol w="1097264"/>
                <a:gridCol w="4512246"/>
                <a:gridCol w="1029025"/>
                <a:gridCol w="1028363"/>
              </a:tblGrid>
              <a:tr h="70995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КГБУЗ "Норильская МБ №1"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B03.001.000.000.001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Комплексная услуга по обследованию супружеской пары с нарушением репродуктивной функции (бесплодие) на амбулаторном этапе (женщины)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0 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87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Итого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</a:rPr>
                        <a:t>75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</a:rPr>
                        <a:t> 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</a:tr>
              <a:tr h="709955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КГБУЗ "Норильская МП №1"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B03.053.000.000.001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Комплексная услуга по обследованию супружеской пары с нарушением репродуктивной функции (бесплодие) на амбулаторном этапе (мужчины)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</a:tr>
              <a:tr h="443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B03.053.000.000.002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Комплексная услуга по обследованию супружеской пары при мужском факторе бесплодия (мужчины)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</a:tr>
              <a:tr h="887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Итого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</a:rPr>
                        <a:t>135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</a:rPr>
                        <a:t>0 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</a:tr>
              <a:tr h="53246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ООО "</a:t>
                      </a:r>
                      <a:r>
                        <a:rPr lang="ru-RU" sz="1400" dirty="0" smtClean="0">
                          <a:effectLst/>
                        </a:rPr>
                        <a:t>КЦРМ"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B03.053.000.000.003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Комплексная услуга по обследованию супружеской пары при мужском факторе бесплодия (расширенная </a:t>
                      </a:r>
                      <a:r>
                        <a:rPr lang="ru-RU" sz="1400" dirty="0" err="1">
                          <a:effectLst/>
                        </a:rPr>
                        <a:t>спермограмма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</a:tr>
              <a:tr h="887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Итого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</a:rPr>
                        <a:t>164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</a:rPr>
                        <a:t>35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</a:tr>
              <a:tr h="53246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ООО 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"</a:t>
                      </a:r>
                      <a:r>
                        <a:rPr lang="ru-RU" sz="1400" dirty="0">
                          <a:effectLst/>
                        </a:rPr>
                        <a:t>Три сердца"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B03.053.000.000.003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Комплексная услуга по обследованию супружеской пары при мужском факторе бесплодия (расширенная </a:t>
                      </a:r>
                      <a:r>
                        <a:rPr lang="ru-RU" sz="1400" dirty="0" err="1">
                          <a:effectLst/>
                        </a:rPr>
                        <a:t>спермограмма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</a:tr>
              <a:tr h="887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Итого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</a:rPr>
                        <a:t>174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</a:rPr>
                        <a:t>15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</a:tr>
              <a:tr h="46148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ФГБУ ФСНКЦ ФМБА России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B03.053.000.000.001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Комплексная услуга по обследованию супружеской </a:t>
                      </a:r>
                      <a:r>
                        <a:rPr lang="ru-RU" sz="1400" dirty="0" smtClean="0">
                          <a:effectLst/>
                        </a:rPr>
                        <a:t>на </a:t>
                      </a:r>
                      <a:r>
                        <a:rPr lang="ru-RU" sz="1400" dirty="0">
                          <a:effectLst/>
                        </a:rPr>
                        <a:t>амбулаторном этапе (мужчины)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</a:tr>
              <a:tr h="443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B03.053.000.000.002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Комплексная услуга по обследованию супружеской пары при мужском факторе бесплодия (мужчины)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</a:tr>
              <a:tr h="887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Итого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</a:rPr>
                        <a:t>489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</a:rPr>
                        <a:t>58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4" marR="2480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195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188640"/>
            <a:ext cx="784887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БЕСПЛОДИЕ </a:t>
            </a:r>
            <a:br>
              <a:rPr lang="ru-RU" sz="2800" b="1" i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b="1" i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НАХОЖДЕНИЕ НА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ЭТАПАХ ЛЕЧЕНИЯ/ОБСЛЕДОВАНИЯ</a:t>
            </a:r>
            <a:endParaRPr lang="ru-RU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4975341"/>
              </p:ext>
            </p:extLst>
          </p:nvPr>
        </p:nvGraphicFramePr>
        <p:xfrm>
          <a:off x="755576" y="988859"/>
          <a:ext cx="712879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9240823"/>
              </p:ext>
            </p:extLst>
          </p:nvPr>
        </p:nvGraphicFramePr>
        <p:xfrm>
          <a:off x="503548" y="3861048"/>
          <a:ext cx="8064896" cy="2239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413143" y="5661248"/>
            <a:ext cx="1730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Законченных случаев 933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6422368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9285</TotalTime>
  <Words>1912</Words>
  <Application>Microsoft Office PowerPoint</Application>
  <PresentationFormat>Экран (4:3)</PresentationFormat>
  <Paragraphs>735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Специальное оформление</vt:lpstr>
      <vt:lpstr>Презентация PowerPoint</vt:lpstr>
      <vt:lpstr>БЕСПЛОДИЕ ПО МКБ ОТЧЕТ 2018г.</vt:lpstr>
      <vt:lpstr>Удельный вес направленных на обследование по бесплодию женщин</vt:lpstr>
      <vt:lpstr>МАРШРУТИЗАЦИЯ             (приказ 147-ОРГ)</vt:lpstr>
      <vt:lpstr>Выполнение комплексных услуг обследования по бесплодию супружеских пар в 2018 году</vt:lpstr>
      <vt:lpstr>Выполнение комплексных услуг обследования по бесплодию супружеских пар в 2018 году</vt:lpstr>
      <vt:lpstr>Выполнение комплексных услуг обследования по бесплодию супружеских пар в 2018 году</vt:lpstr>
      <vt:lpstr>Выполнение комплексных услуг обследования по бесплодию 2018г.</vt:lpstr>
      <vt:lpstr>Презентация PowerPoint</vt:lpstr>
      <vt:lpstr>БЕСПЛОДИЕ  НАХОЖДЕНИЕ НА ЭТАПАХ ЛЕЧЕНИЯ/ОБСЛЕДОВАНИЯ</vt:lpstr>
      <vt:lpstr>БЕСПЛОДИЕ  НАХОЖДЕНИЕ НА ЭТАПАХ ЛЕЧЕНИЯ/ОБСЛЕДОВАНИЯ</vt:lpstr>
      <vt:lpstr>БЕСПЛОДИЕ  НАХОЖДЕНИЕ НА ЭТАПАХ ЛЕЧЕНИЯ/ОБСЛЕДОВАНИЯ</vt:lpstr>
      <vt:lpstr>БЕСПЛОДИЕ  НАХОЖДЕНИЕ НА ЭТАПАХ ЛЕЧЕНИЯ/ОБСЛЕДОВАНИЯ</vt:lpstr>
      <vt:lpstr>Презентация PowerPoint</vt:lpstr>
      <vt:lpstr>Срок обследования и лечения бесплодия</vt:lpstr>
      <vt:lpstr>ЗАКРЫТИЕ ЭПИЗОДА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модуля АТЭ в среде qMS</dc:title>
  <dc:creator>Екатерина</dc:creator>
  <cp:lastModifiedBy>Тимур А. Шагеев</cp:lastModifiedBy>
  <cp:revision>585</cp:revision>
  <dcterms:created xsi:type="dcterms:W3CDTF">2015-10-01T00:29:33Z</dcterms:created>
  <dcterms:modified xsi:type="dcterms:W3CDTF">2018-03-19T08:51:51Z</dcterms:modified>
</cp:coreProperties>
</file>