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2" r:id="rId3"/>
    <p:sldId id="257" r:id="rId4"/>
    <p:sldId id="258" r:id="rId5"/>
    <p:sldId id="260" r:id="rId6"/>
    <p:sldId id="270" r:id="rId7"/>
    <p:sldId id="269" r:id="rId8"/>
    <p:sldId id="264" r:id="rId9"/>
    <p:sldId id="265" r:id="rId10"/>
    <p:sldId id="266" r:id="rId11"/>
    <p:sldId id="267" r:id="rId12"/>
    <p:sldId id="268" r:id="rId13"/>
    <p:sldId id="259" r:id="rId14"/>
    <p:sldId id="261" r:id="rId15"/>
    <p:sldId id="263" r:id="rId1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21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F94F7-5F84-4328-8BC6-0CDF6F2F8DF6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8842E-0725-4001-B27A-84430EC0EC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553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C792-750D-4B3B-A2B2-BE0287B1E6E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6594E7-368C-420A-AD73-BDF57C6454E6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1358704-35DC-421F-B7C4-716CA9F64E9A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44CB95B-5645-4CD3-9C14-CF67A699E329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C792-750D-4B3B-A2B2-BE0287B1E6E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C792-750D-4B3B-A2B2-BE0287B1E6E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B59FBC7-1911-4BB8-B201-B8DD04F21683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92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C792-750D-4B3B-A2B2-BE0287B1E6E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C792-750D-4B3B-A2B2-BE0287B1E6E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C792-750D-4B3B-A2B2-BE0287B1E6E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C792-750D-4B3B-A2B2-BE0287B1E6E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B59FBC7-1911-4BB8-B201-B8DD04F21683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92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2047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B59FBC7-1911-4BB8-B201-B8DD04F21683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92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5AA5A7B-576A-4057-9768-A610171D19FB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AA43129-698D-46B7-B1F2-70295CE42A2D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112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69553" y="683746"/>
            <a:ext cx="8533456" cy="4392488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ПОРЯДОК НАПРАВЛЕНИЯ ПАЦИЕНТОВ НА КОМПЛЕКСНУЮ УСЛУГУ СОГЛАСНО ПРИКАЗА МЗ КРАСНОЯРСКОГО КРАЯ №7-орг от 11.01.2021 г.</a:t>
            </a:r>
            <a:endParaRPr lang="ru-RU" sz="3200" b="1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4282" y="5792894"/>
            <a:ext cx="8643998" cy="993692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Бирюкова Юлия Александровна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Красноярск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21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just">
              <a:buClrTx/>
              <a:buFontTx/>
              <a:buNone/>
            </a:pPr>
            <a:r>
              <a:rPr lang="ru-RU" altLang="ru-RU" sz="2000" dirty="0">
                <a:solidFill>
                  <a:schemeClr val="bg1"/>
                </a:solidFill>
              </a:rPr>
              <a:t>Широкое применение в мире получил метод оценки фрагментации ДНК в сперматозоидах, предложенный </a:t>
            </a:r>
            <a:r>
              <a:rPr lang="ru-RU" altLang="ru-RU" sz="2000" dirty="0" err="1">
                <a:solidFill>
                  <a:schemeClr val="bg1"/>
                </a:solidFill>
              </a:rPr>
              <a:t>Ev</a:t>
            </a:r>
            <a:r>
              <a:rPr lang="en-US" altLang="ru-RU" sz="2000" dirty="0" err="1">
                <a:solidFill>
                  <a:schemeClr val="bg1"/>
                </a:solidFill>
              </a:rPr>
              <a:t>enson</a:t>
            </a:r>
            <a:r>
              <a:rPr lang="ru-RU" altLang="ru-RU" sz="2000" dirty="0">
                <a:solidFill>
                  <a:schemeClr val="bg1"/>
                </a:solidFill>
              </a:rPr>
              <a:t> с </a:t>
            </a:r>
            <a:r>
              <a:rPr lang="ru-RU" altLang="ru-RU" sz="2000" dirty="0" err="1">
                <a:solidFill>
                  <a:schemeClr val="bg1"/>
                </a:solidFill>
              </a:rPr>
              <a:t>соавт</a:t>
            </a:r>
            <a:r>
              <a:rPr lang="ru-RU" altLang="ru-RU" sz="2000" dirty="0">
                <a:solidFill>
                  <a:schemeClr val="bg1"/>
                </a:solidFill>
              </a:rPr>
              <a:t>., - SCSA (</a:t>
            </a:r>
            <a:r>
              <a:rPr lang="en-US" altLang="ru-RU" sz="2000" dirty="0">
                <a:solidFill>
                  <a:schemeClr val="bg1"/>
                </a:solidFill>
              </a:rPr>
              <a:t>sperm chromatin structure assay</a:t>
            </a:r>
            <a:r>
              <a:rPr lang="ru-RU" altLang="ru-RU" sz="2000" dirty="0">
                <a:solidFill>
                  <a:schemeClr val="bg1"/>
                </a:solidFill>
              </a:rPr>
              <a:t>) .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87338" y="1770063"/>
            <a:ext cx="8435975" cy="485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just">
              <a:spcBef>
                <a:spcPts val="500"/>
              </a:spcBef>
              <a:buClr>
                <a:srgbClr val="FFFF00"/>
              </a:buClr>
              <a:buFont typeface="Arial" charset="0"/>
              <a:buChar char="•"/>
            </a:pPr>
            <a:r>
              <a:rPr lang="ru-RU" altLang="ru-RU" sz="2000" dirty="0">
                <a:solidFill>
                  <a:schemeClr val="bg1"/>
                </a:solidFill>
              </a:rPr>
              <a:t>Метод </a:t>
            </a:r>
            <a:r>
              <a:rPr lang="en-US" altLang="ru-RU" sz="2000" dirty="0">
                <a:solidFill>
                  <a:schemeClr val="bg1"/>
                </a:solidFill>
              </a:rPr>
              <a:t>SCSA</a:t>
            </a:r>
            <a:r>
              <a:rPr lang="ru-RU" altLang="ru-RU" sz="2000" dirty="0">
                <a:solidFill>
                  <a:schemeClr val="bg1"/>
                </a:solidFill>
              </a:rPr>
              <a:t> применяется  в   мире уже   более 25 лет, входит  в  «золотой стандарт» исследования   </a:t>
            </a:r>
            <a:r>
              <a:rPr lang="ru-RU" altLang="ru-RU" sz="2000" dirty="0" err="1">
                <a:solidFill>
                  <a:schemeClr val="bg1"/>
                </a:solidFill>
              </a:rPr>
              <a:t>эякулята</a:t>
            </a:r>
            <a:r>
              <a:rPr lang="ru-RU" altLang="ru-RU" sz="2000" dirty="0">
                <a:solidFill>
                  <a:schemeClr val="bg1"/>
                </a:solidFill>
              </a:rPr>
              <a:t>.</a:t>
            </a:r>
          </a:p>
          <a:p>
            <a:pPr algn="just">
              <a:spcBef>
                <a:spcPts val="500"/>
              </a:spcBef>
              <a:buClr>
                <a:srgbClr val="FFFF00"/>
              </a:buClr>
              <a:buFont typeface="Arial" charset="0"/>
              <a:buNone/>
            </a:pPr>
            <a:endParaRPr lang="ru-RU" altLang="ru-RU" sz="2000" dirty="0">
              <a:solidFill>
                <a:schemeClr val="bg1"/>
              </a:solidFill>
            </a:endParaRPr>
          </a:p>
          <a:p>
            <a:pPr algn="just">
              <a:spcBef>
                <a:spcPts val="500"/>
              </a:spcBef>
              <a:buClr>
                <a:srgbClr val="FFFF00"/>
              </a:buClr>
              <a:buFont typeface="Arial" charset="0"/>
              <a:buChar char="•"/>
            </a:pPr>
            <a:r>
              <a:rPr lang="ru-RU" altLang="ru-RU" sz="2000" dirty="0">
                <a:solidFill>
                  <a:schemeClr val="bg1"/>
                </a:solidFill>
              </a:rPr>
              <a:t>Он основан на разной чувствительности  </a:t>
            </a:r>
            <a:r>
              <a:rPr lang="ru-RU" altLang="ru-RU" sz="2000" dirty="0" err="1">
                <a:solidFill>
                  <a:schemeClr val="bg1"/>
                </a:solidFill>
              </a:rPr>
              <a:t>интактной</a:t>
            </a:r>
            <a:r>
              <a:rPr lang="ru-RU" altLang="ru-RU" sz="2000" dirty="0">
                <a:solidFill>
                  <a:schemeClr val="bg1"/>
                </a:solidFill>
              </a:rPr>
              <a:t> ДНК  и поврежденной ДНК  к кислотной денатурации. </a:t>
            </a:r>
          </a:p>
          <a:p>
            <a:pPr algn="just">
              <a:spcBef>
                <a:spcPts val="500"/>
              </a:spcBef>
              <a:buClr>
                <a:srgbClr val="FFFF00"/>
              </a:buClr>
              <a:buFont typeface="Arial" charset="0"/>
              <a:buNone/>
            </a:pPr>
            <a:endParaRPr lang="ru-RU" altLang="ru-RU" sz="2000" dirty="0">
              <a:solidFill>
                <a:schemeClr val="bg1"/>
              </a:solidFill>
            </a:endParaRPr>
          </a:p>
          <a:p>
            <a:pPr algn="just">
              <a:spcBef>
                <a:spcPts val="500"/>
              </a:spcBef>
              <a:buClr>
                <a:srgbClr val="FFFF00"/>
              </a:buClr>
              <a:buFont typeface="Arial" charset="0"/>
              <a:buChar char="•"/>
            </a:pPr>
            <a:r>
              <a:rPr lang="ru-RU" altLang="ru-RU" sz="2000" dirty="0">
                <a:solidFill>
                  <a:schemeClr val="bg1"/>
                </a:solidFill>
              </a:rPr>
              <a:t>Окрашивание с помощью метахроматического </a:t>
            </a:r>
            <a:r>
              <a:rPr lang="ru-RU" altLang="ru-RU" sz="2000" dirty="0" err="1">
                <a:solidFill>
                  <a:schemeClr val="bg1"/>
                </a:solidFill>
              </a:rPr>
              <a:t>флуорохрома</a:t>
            </a:r>
            <a:r>
              <a:rPr lang="ru-RU" altLang="ru-RU" sz="2000" dirty="0">
                <a:solidFill>
                  <a:schemeClr val="bg1"/>
                </a:solidFill>
              </a:rPr>
              <a:t> </a:t>
            </a:r>
            <a:r>
              <a:rPr lang="ru-RU" altLang="ru-RU" sz="2000" dirty="0" err="1">
                <a:solidFill>
                  <a:schemeClr val="bg1"/>
                </a:solidFill>
              </a:rPr>
              <a:t>акридирового</a:t>
            </a:r>
            <a:r>
              <a:rPr lang="ru-RU" altLang="ru-RU" sz="2000" dirty="0">
                <a:solidFill>
                  <a:schemeClr val="bg1"/>
                </a:solidFill>
              </a:rPr>
              <a:t> оранжевого (АО) позволяет различить </a:t>
            </a:r>
            <a:r>
              <a:rPr lang="ru-RU" altLang="ru-RU" sz="2000" dirty="0" err="1">
                <a:solidFill>
                  <a:schemeClr val="bg1"/>
                </a:solidFill>
              </a:rPr>
              <a:t>интактную</a:t>
            </a:r>
            <a:r>
              <a:rPr lang="ru-RU" altLang="ru-RU" sz="2000" dirty="0">
                <a:solidFill>
                  <a:schemeClr val="bg1"/>
                </a:solidFill>
              </a:rPr>
              <a:t> </a:t>
            </a:r>
            <a:r>
              <a:rPr lang="ru-RU" altLang="ru-RU" sz="2000" dirty="0" err="1">
                <a:solidFill>
                  <a:schemeClr val="bg1"/>
                </a:solidFill>
              </a:rPr>
              <a:t>двухцепочечную</a:t>
            </a:r>
            <a:r>
              <a:rPr lang="ru-RU" altLang="ru-RU" sz="2000" dirty="0">
                <a:solidFill>
                  <a:schemeClr val="bg1"/>
                </a:solidFill>
              </a:rPr>
              <a:t> ДНК, в которой АО флуоресцирует зеленым и </a:t>
            </a:r>
            <a:r>
              <a:rPr lang="ru-RU" altLang="ru-RU" sz="2000" dirty="0" err="1">
                <a:solidFill>
                  <a:schemeClr val="bg1"/>
                </a:solidFill>
              </a:rPr>
              <a:t>одноцепочечную</a:t>
            </a:r>
            <a:r>
              <a:rPr lang="ru-RU" altLang="ru-RU" sz="2000" dirty="0">
                <a:solidFill>
                  <a:schemeClr val="bg1"/>
                </a:solidFill>
              </a:rPr>
              <a:t> ДНК, флуоресцирующую красным. </a:t>
            </a:r>
          </a:p>
          <a:p>
            <a:pPr algn="just">
              <a:spcBef>
                <a:spcPts val="500"/>
              </a:spcBef>
              <a:buClr>
                <a:srgbClr val="FFFF00"/>
              </a:buClr>
              <a:buFont typeface="Arial" charset="0"/>
              <a:buNone/>
            </a:pPr>
            <a:endParaRPr lang="ru-RU" altLang="ru-RU" sz="2000" dirty="0">
              <a:solidFill>
                <a:schemeClr val="bg1"/>
              </a:solidFill>
            </a:endParaRPr>
          </a:p>
          <a:p>
            <a:pPr algn="just">
              <a:spcBef>
                <a:spcPts val="500"/>
              </a:spcBef>
              <a:buClr>
                <a:srgbClr val="FFFF00"/>
              </a:buClr>
              <a:buFont typeface="Arial" charset="0"/>
              <a:buChar char="•"/>
            </a:pPr>
            <a:r>
              <a:rPr lang="ru-RU" altLang="ru-RU" sz="2000" dirty="0">
                <a:solidFill>
                  <a:schemeClr val="bg1"/>
                </a:solidFill>
              </a:rPr>
              <a:t>Применение проточной </a:t>
            </a:r>
            <a:r>
              <a:rPr lang="ru-RU" altLang="ru-RU" sz="2000" dirty="0" err="1">
                <a:solidFill>
                  <a:schemeClr val="bg1"/>
                </a:solidFill>
              </a:rPr>
              <a:t>цитометрии</a:t>
            </a:r>
            <a:r>
              <a:rPr lang="ru-RU" altLang="ru-RU" sz="2000" dirty="0">
                <a:solidFill>
                  <a:schemeClr val="bg1"/>
                </a:solidFill>
              </a:rPr>
              <a:t> позволяет автоматизировать метод, повысить объективность оценки и анализировать достаточно большое число клеток.(от 5 000 до 10 000 клеток)</a:t>
            </a:r>
          </a:p>
          <a:p>
            <a:pPr algn="just">
              <a:spcBef>
                <a:spcPts val="500"/>
              </a:spcBef>
              <a:buClr>
                <a:srgbClr val="FFFF00"/>
              </a:buClr>
              <a:buFont typeface="Arial" charset="0"/>
              <a:buNone/>
            </a:pPr>
            <a:endParaRPr lang="ru-RU" alt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017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179388" y="274638"/>
            <a:ext cx="87852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структуры хроматина сперматозоидов (</a:t>
            </a:r>
            <a:r>
              <a:rPr lang="en-US" alt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sperm chromatin structure assay)</a:t>
            </a:r>
            <a:r>
              <a:rPr lang="ru-RU" alt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05038"/>
            <a:ext cx="1873250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23850" y="3500438"/>
            <a:ext cx="2160588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Образец - </a:t>
            </a:r>
            <a:r>
              <a:rPr lang="ru-RU" alt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эякулят</a:t>
            </a: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>
              <a:buClrTx/>
              <a:buFontTx/>
              <a:buNone/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концентрации</a:t>
            </a:r>
          </a:p>
          <a:p>
            <a:pPr>
              <a:buClrTx/>
              <a:buFontTx/>
              <a:buNone/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млн/мл.</a:t>
            </a: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2124075" y="2708275"/>
            <a:ext cx="935038" cy="1588"/>
          </a:xfrm>
          <a:prstGeom prst="line">
            <a:avLst/>
          </a:prstGeom>
          <a:noFill/>
          <a:ln w="38100" cap="sq">
            <a:solidFill>
              <a:schemeClr val="bg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843213" y="3573463"/>
            <a:ext cx="1944687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Инкубация с денатурирующим агентом + окраска АО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133600"/>
            <a:ext cx="171132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5" name="Line 7"/>
          <p:cNvSpPr>
            <a:spLocks noChangeShapeType="1"/>
          </p:cNvSpPr>
          <p:nvPr/>
        </p:nvSpPr>
        <p:spPr bwMode="auto">
          <a:xfrm flipH="1">
            <a:off x="5778498" y="4198165"/>
            <a:ext cx="1169765" cy="1010423"/>
          </a:xfrm>
          <a:prstGeom prst="line">
            <a:avLst/>
          </a:prstGeom>
          <a:noFill/>
          <a:ln w="38100" cap="sq">
            <a:solidFill>
              <a:schemeClr val="bg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989138"/>
            <a:ext cx="2368550" cy="177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4859338" y="2708275"/>
            <a:ext cx="792162" cy="1588"/>
          </a:xfrm>
          <a:prstGeom prst="line">
            <a:avLst/>
          </a:prstGeom>
          <a:noFill/>
          <a:ln w="38100" cap="sq">
            <a:solidFill>
              <a:schemeClr val="bg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5327650" y="3829865"/>
            <a:ext cx="3420814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Проточный </a:t>
            </a:r>
            <a:r>
              <a:rPr lang="ru-RU" altLang="ru-RU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цитофлуориметр</a:t>
            </a: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1115616" y="5208588"/>
            <a:ext cx="6552331" cy="9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 выполнения исследования составляет 30 мин.</a:t>
            </a:r>
          </a:p>
          <a:p>
            <a:pPr algn="ctr">
              <a:buClrTx/>
              <a:buFontTx/>
              <a:buNone/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полученных результатов. </a:t>
            </a:r>
          </a:p>
          <a:p>
            <a:pPr algn="ctr">
              <a:buClrTx/>
              <a:buFontTx/>
              <a:buNone/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 тактики коррекции или </a:t>
            </a:r>
            <a:r>
              <a:rPr lang="ru-RU" alt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лечения.</a:t>
            </a:r>
            <a:endParaRPr lang="ru-RU" alt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827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7504" y="1700808"/>
            <a:ext cx="8928992" cy="273630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 Fragmentation index – DFI </a:t>
            </a:r>
            <a:br>
              <a:rPr lang="en-US" alt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Индекс фрагментации ДНК</a:t>
            </a:r>
            <a:r>
              <a:rPr lang="en-US" alt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alt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23850" y="2205038"/>
            <a:ext cx="965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alt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6" charset="0"/>
              </a:rPr>
              <a:t>DFI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117600" y="2205038"/>
            <a:ext cx="3524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6" charset="0"/>
              </a:rPr>
              <a:t>=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486025" y="1916113"/>
            <a:ext cx="3087688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6" charset="0"/>
              </a:rPr>
              <a:t>% красной флуоресценции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619250" y="2492375"/>
            <a:ext cx="6224588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dirty="0">
                <a:solidFill>
                  <a:srgbClr val="FF0000"/>
                </a:solidFill>
              </a:rPr>
              <a:t>% красной флуоресценции </a:t>
            </a: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+</a:t>
            </a:r>
            <a:r>
              <a:rPr lang="ru-RU" altLang="ru-RU" dirty="0"/>
              <a:t> </a:t>
            </a:r>
            <a:r>
              <a:rPr lang="ru-RU" altLang="ru-RU" dirty="0">
                <a:solidFill>
                  <a:srgbClr val="009900"/>
                </a:solidFill>
              </a:rPr>
              <a:t>% зеленой флуоресценции</a:t>
            </a: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1476375" y="2420938"/>
            <a:ext cx="6408738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908175" y="4508500"/>
            <a:ext cx="65722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alt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≤</a:t>
            </a:r>
            <a:r>
              <a:rPr lang="ru-RU" alt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15 -</a:t>
            </a:r>
            <a:r>
              <a:rPr lang="en-US" alt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низкая фрагментация ДНК (норма).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908175" y="5013325"/>
            <a:ext cx="66246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alt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alt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15%-27% - средняя фрагментация ДНК</a:t>
            </a:r>
          </a:p>
          <a:p>
            <a:pPr>
              <a:buClrTx/>
              <a:buFontTx/>
              <a:buNone/>
            </a:pPr>
            <a:r>
              <a:rPr lang="ru-RU" alt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(от 20% до 27% - приближение к патологии).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1997075" y="5876925"/>
            <a:ext cx="6513299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alt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alt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27% - высокая фрагментация (патология).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976313" y="3213100"/>
            <a:ext cx="79375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dirty="0">
                <a:solidFill>
                  <a:srgbClr val="FF0000"/>
                </a:solidFill>
              </a:rPr>
              <a:t>Красная флуоресценция – фрагментированная ДНК (</a:t>
            </a:r>
            <a:r>
              <a:rPr lang="ru-RU" altLang="ru-RU" dirty="0" err="1">
                <a:solidFill>
                  <a:srgbClr val="FF0000"/>
                </a:solidFill>
              </a:rPr>
              <a:t>одноцепочечная</a:t>
            </a:r>
            <a:r>
              <a:rPr lang="ru-RU" altLang="ru-RU" dirty="0">
                <a:solidFill>
                  <a:srgbClr val="FF0000"/>
                </a:solidFill>
              </a:rPr>
              <a:t>)</a:t>
            </a:r>
          </a:p>
          <a:p>
            <a:pPr>
              <a:buClrTx/>
              <a:buFontTx/>
              <a:buNone/>
            </a:pPr>
            <a:r>
              <a:rPr lang="ru-RU" altLang="ru-RU" dirty="0">
                <a:solidFill>
                  <a:srgbClr val="009900"/>
                </a:solidFill>
              </a:rPr>
              <a:t>Зеленая флуоресценция – не фрагментированная ДНК (</a:t>
            </a:r>
            <a:r>
              <a:rPr lang="ru-RU" altLang="ru-RU" dirty="0" err="1">
                <a:solidFill>
                  <a:srgbClr val="009900"/>
                </a:solidFill>
              </a:rPr>
              <a:t>двуцепочечная</a:t>
            </a:r>
            <a:r>
              <a:rPr lang="ru-RU" altLang="ru-RU" dirty="0">
                <a:solidFill>
                  <a:srgbClr val="009900"/>
                </a:solidFill>
              </a:rPr>
              <a:t>)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8029575" y="2205038"/>
            <a:ext cx="6953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6" charset="0"/>
              </a:rPr>
              <a:t>* 100</a:t>
            </a:r>
          </a:p>
        </p:txBody>
      </p:sp>
    </p:spTree>
    <p:extLst>
      <p:ext uri="{BB962C8B-B14F-4D97-AF65-F5344CB8AC3E}">
        <p14:creationId xmlns:p14="http://schemas.microsoft.com/office/powerpoint/2010/main" val="3862179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-2214610" y="664371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1916" t="9240" r="31870" b="8441"/>
          <a:stretch/>
        </p:blipFill>
        <p:spPr>
          <a:xfrm>
            <a:off x="1943708" y="56429"/>
            <a:ext cx="5256584" cy="6721535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2195736" y="6072206"/>
            <a:ext cx="4644517" cy="381130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980728"/>
            <a:ext cx="172819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72594" y="2071678"/>
            <a:ext cx="9000000" cy="1080000"/>
          </a:xfrm>
        </p:spPr>
        <p:txBody>
          <a:bodyPr anchor="ctr" anchorCtr="1"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en-GB" b="1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500166" y="3714752"/>
            <a:ext cx="6429420" cy="2786082"/>
          </a:xfrm>
        </p:spPr>
        <p:txBody>
          <a:bodyPr>
            <a:normAutofit fontScale="77500" lnSpcReduction="20000"/>
          </a:bodyPr>
          <a:lstStyle/>
          <a:p>
            <a:pPr marL="540000" indent="-540000" algn="ct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Бирюкова Юлия Александровна,</a:t>
            </a:r>
          </a:p>
          <a:p>
            <a:pPr marL="540000" indent="-540000" algn="ct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врач </a:t>
            </a:r>
            <a:r>
              <a:rPr lang="ru-RU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уролог-андролог</a:t>
            </a:r>
            <a:endParaRPr lang="ru-RU" sz="4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40000" indent="-540000" algn="ct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4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+7-913-580-93-53</a:t>
            </a:r>
          </a:p>
          <a:p>
            <a:pPr marL="540000" indent="-540000" algn="ct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4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+7-903-923-77-45</a:t>
            </a:r>
            <a:endParaRPr lang="ru-RU" sz="4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457200" y="128588"/>
            <a:ext cx="8229600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457200" y="333375"/>
            <a:ext cx="8229600" cy="579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marL="0" indent="0">
              <a:spcBef>
                <a:spcPts val="700"/>
              </a:spcBef>
              <a:buClr>
                <a:srgbClr val="FFFF00"/>
              </a:buClr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</a:rPr>
              <a:t>В дополнение к стандартным анализам </a:t>
            </a:r>
            <a:r>
              <a:rPr lang="ru-RU" sz="2400" dirty="0" err="1">
                <a:solidFill>
                  <a:schemeClr val="bg1"/>
                </a:solidFill>
              </a:rPr>
              <a:t>эякулята</a:t>
            </a:r>
            <a:r>
              <a:rPr lang="ru-RU" sz="2400" dirty="0">
                <a:solidFill>
                  <a:schemeClr val="bg1"/>
                </a:solidFill>
              </a:rPr>
              <a:t> в практику исследования спермы приходят новые методы, позволяющие оценить качество сперматозоидов. Сперматозоиды с поврежденной ДНК при стандартном исследовании могут показывать себя как нормальные, но не обеспечивать наступление беременности.  Для определения состояния генетического материала сперматозоидов часто используют определение уровня фрагментации ДНК. Современный </a:t>
            </a:r>
            <a:r>
              <a:rPr lang="ru-RU" sz="2400" dirty="0" err="1">
                <a:solidFill>
                  <a:schemeClr val="bg1"/>
                </a:solidFill>
              </a:rPr>
              <a:t>цитометрический</a:t>
            </a:r>
            <a:r>
              <a:rPr lang="ru-RU" sz="2400" dirty="0">
                <a:solidFill>
                  <a:schemeClr val="bg1"/>
                </a:solidFill>
              </a:rPr>
              <a:t> анализ позволяет проанализировать не отдельные спермии, а популяцию всех сперматозоидов в </a:t>
            </a:r>
            <a:r>
              <a:rPr lang="ru-RU" sz="2400" dirty="0" err="1">
                <a:solidFill>
                  <a:schemeClr val="bg1"/>
                </a:solidFill>
              </a:rPr>
              <a:t>нативном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эякуляте</a:t>
            </a:r>
            <a:r>
              <a:rPr lang="ru-RU" sz="2400" dirty="0">
                <a:solidFill>
                  <a:schemeClr val="bg1"/>
                </a:solidFill>
              </a:rPr>
              <a:t>. По результатам измерений рассчитывается индекс фрагментации ДНК (ИФД), в норме который не должен превышать 15%.</a:t>
            </a:r>
            <a:endParaRPr lang="ru-RU" alt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573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72000" y="0"/>
            <a:ext cx="9000000" cy="857232"/>
          </a:xfrm>
        </p:spPr>
        <p:txBody>
          <a:bodyPr anchor="ctr" anchorCtr="1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Комплексная медицинская услуга по обследованию мужчин </a:t>
            </a:r>
            <a:br>
              <a:rPr lang="ru-RU" sz="20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при мужском факторе  бесплодия  (расширенная </a:t>
            </a:r>
            <a:r>
              <a:rPr lang="ru-RU" sz="2000" b="1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спермограмма</a:t>
            </a:r>
            <a:r>
              <a:rPr lang="ru-RU" sz="20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GB" sz="2000" b="1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848826"/>
          <a:ext cx="8258204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78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580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r>
                        <a:rPr lang="ru-RU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r>
                        <a:rPr lang="ru-RU" sz="2400" baseline="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Наименование услуги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80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Исследование образца спермы</a:t>
                      </a:r>
                      <a:r>
                        <a:rPr lang="ru-RU" sz="2400" baseline="0" dirty="0" smtClean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ru-RU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спермограмма</a:t>
                      </a:r>
                      <a:r>
                        <a:rPr lang="ru-RU" sz="2400" baseline="0" dirty="0" smtClean="0">
                          <a:latin typeface="Arial" pitchFamily="34" charset="0"/>
                          <a:cs typeface="Arial" pitchFamily="34" charset="0"/>
                        </a:rPr>
                        <a:t>) с помощью анализатора спермы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58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Микроскопическое исследование</a:t>
                      </a:r>
                      <a:r>
                        <a:rPr lang="ru-RU" sz="2400" baseline="0" dirty="0" smtClean="0">
                          <a:latin typeface="Arial" pitchFamily="34" charset="0"/>
                          <a:cs typeface="Arial" pitchFamily="34" charset="0"/>
                        </a:rPr>
                        <a:t> (морфология) с помощью анализатора спермы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580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Прием (осмотр, консультация) врача-уролога первичный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580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Тест «смешанная </a:t>
                      </a:r>
                      <a:r>
                        <a:rPr lang="ru-RU" sz="2400" dirty="0" err="1" smtClean="0">
                          <a:latin typeface="Arial" pitchFamily="34" charset="0"/>
                          <a:cs typeface="Arial" pitchFamily="34" charset="0"/>
                        </a:rPr>
                        <a:t>антиглобулиновая</a:t>
                      </a: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 реакция сперматозоидов»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58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Тест на фрагментацию ДНК сперматозоидов с помощью анализатора спермы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1"/>
          <p:cNvSpPr txBox="1">
            <a:spLocks noChangeArrowheads="1"/>
          </p:cNvSpPr>
          <p:nvPr/>
        </p:nvSpPr>
        <p:spPr>
          <a:xfrm>
            <a:off x="-71470" y="714356"/>
            <a:ext cx="5000660" cy="71438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Код услуги: В.03.053.000.000.003</a:t>
            </a: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Rectangle 1"/>
          <p:cNvSpPr txBox="1">
            <a:spLocks noChangeArrowheads="1"/>
          </p:cNvSpPr>
          <p:nvPr/>
        </p:nvSpPr>
        <p:spPr>
          <a:xfrm>
            <a:off x="71406" y="1214422"/>
            <a:ext cx="9000000" cy="642942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СОСТАВ МЕДИЦИНСКОЙ УСЛУГИ</a:t>
            </a: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72000" y="0"/>
            <a:ext cx="9000000" cy="1080000"/>
          </a:xfrm>
        </p:spPr>
        <p:txBody>
          <a:bodyPr anchor="ctr" anchorCtr="1"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ПОКАЗАНИЯ ДЛЯ НАПРАВЛЕНИЯ ПАЦИЕНТОВ НА КОМПЛЕКСНУЮ УСЛУГУ В.03.053.000.000.003</a:t>
            </a:r>
            <a:endParaRPr lang="en-GB" sz="2800" b="1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3016743"/>
              </p:ext>
            </p:extLst>
          </p:nvPr>
        </p:nvGraphicFramePr>
        <p:xfrm>
          <a:off x="457200" y="1142984"/>
          <a:ext cx="8229599" cy="4509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2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9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580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r>
                        <a:rPr lang="ru-RU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r>
                        <a:rPr lang="ru-RU" sz="2400" baseline="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показания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80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err="1" smtClean="0">
                          <a:latin typeface="Arial" pitchFamily="34" charset="0"/>
                          <a:cs typeface="Arial" pitchFamily="34" charset="0"/>
                        </a:rPr>
                        <a:t>Тератозооспермия</a:t>
                      </a: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: более 85% патологических сперматозоидов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58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err="1" smtClean="0">
                          <a:latin typeface="Arial" pitchFamily="34" charset="0"/>
                          <a:cs typeface="Arial" pitchFamily="34" charset="0"/>
                        </a:rPr>
                        <a:t>Идиопатическое</a:t>
                      </a: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 бесплодие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580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err="1" smtClean="0">
                          <a:latin typeface="Arial" pitchFamily="34" charset="0"/>
                          <a:cs typeface="Arial" pitchFamily="34" charset="0"/>
                        </a:rPr>
                        <a:t>Варикоцеле</a:t>
                      </a: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580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Неудачные попытки ЭКО/ЭКО+ИКСИ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58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Мужчина в возрасте 45 лет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Содержимое 3"/>
          <p:cNvSpPr txBox="1">
            <a:spLocks/>
          </p:cNvSpPr>
          <p:nvPr/>
        </p:nvSpPr>
        <p:spPr>
          <a:xfrm>
            <a:off x="428596" y="5715016"/>
            <a:ext cx="8286808" cy="97154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lvl="0" algn="just">
              <a:lnSpc>
                <a:spcPct val="120000"/>
              </a:lnSpc>
              <a:spcAft>
                <a:spcPts val="1200"/>
              </a:spcAft>
            </a:pP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*Обязательным условием для назначения расширенной </a:t>
            </a:r>
            <a:r>
              <a:rPr lang="ru-RU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спермограммы</a:t>
            </a: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является наличие в </a:t>
            </a:r>
            <a:r>
              <a:rPr lang="ru-RU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эякуляте</a:t>
            </a: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не менее 1 млн. сперматозоидов (за исключением </a:t>
            </a:r>
            <a:r>
              <a:rPr lang="ru-RU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некроспермии</a:t>
            </a: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).</a:t>
            </a: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72000" y="0"/>
            <a:ext cx="9000000" cy="1080000"/>
          </a:xfrm>
        </p:spPr>
        <p:txBody>
          <a:bodyPr anchor="ctr" anchorCtr="1"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АНАМНЕЗ </a:t>
            </a:r>
            <a:br>
              <a:rPr lang="ru-RU" sz="28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ПРИ НЕУДАЧНЫХ ПОПЫТКАХ ЭКО/ЭКО+ИКСИ</a:t>
            </a:r>
            <a:endParaRPr lang="en-GB" sz="2800" b="1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0000" indent="-5400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ru-RU" sz="3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Отсутствие оплодотворения</a:t>
            </a:r>
          </a:p>
          <a:p>
            <a:pPr marL="540000" indent="-5400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ru-RU" sz="3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Отсутствие качественных эмбрионов к переносу</a:t>
            </a:r>
          </a:p>
          <a:p>
            <a:pPr marL="540000" indent="-5400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ru-RU" sz="3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Ранние потери беременности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-2214610" y="664371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 descr="doc049759201802021422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50021"/>
            <a:ext cx="4503554" cy="6357958"/>
          </a:xfrm>
          <a:prstGeom prst="rect">
            <a:avLst/>
          </a:prstGeom>
        </p:spPr>
      </p:pic>
      <p:pic>
        <p:nvPicPr>
          <p:cNvPr id="7" name="Рисунок 6" descr="doc049760201802021422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61256" y="250021"/>
            <a:ext cx="4482776" cy="635795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1071538" y="2643182"/>
            <a:ext cx="8572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071538" y="3143248"/>
            <a:ext cx="31432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643174" y="3714752"/>
            <a:ext cx="5000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643042" y="4429132"/>
            <a:ext cx="10001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одержимое 3"/>
          <p:cNvSpPr>
            <a:spLocks noGrp="1"/>
          </p:cNvSpPr>
          <p:nvPr>
            <p:ph idx="1"/>
          </p:nvPr>
        </p:nvSpPr>
        <p:spPr>
          <a:xfrm>
            <a:off x="5000628" y="285728"/>
            <a:ext cx="2114536" cy="685792"/>
          </a:xfrm>
        </p:spPr>
        <p:txBody>
          <a:bodyPr>
            <a:normAutofit/>
          </a:bodyPr>
          <a:lstStyle/>
          <a:p>
            <a:pPr marL="360000" indent="-3600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 Анамнез</a:t>
            </a:r>
          </a:p>
        </p:txBody>
      </p:sp>
      <p:sp>
        <p:nvSpPr>
          <p:cNvPr id="21" name="Содержимое 3"/>
          <p:cNvSpPr txBox="1">
            <a:spLocks/>
          </p:cNvSpPr>
          <p:nvPr/>
        </p:nvSpPr>
        <p:spPr>
          <a:xfrm>
            <a:off x="314324" y="4886348"/>
            <a:ext cx="2114536" cy="685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60000" marR="0" lvl="0" indent="-360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!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DS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14480" y="3429000"/>
            <a:ext cx="857256" cy="285752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457200" y="128588"/>
            <a:ext cx="8229600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457200" y="128588"/>
            <a:ext cx="8229600" cy="654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marL="0" indent="0" algn="just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В практике используются новые методы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для оценки качества сперматозоидов</a:t>
            </a:r>
            <a:r>
              <a:rPr lang="ru-RU" sz="2400" dirty="0">
                <a:solidFill>
                  <a:schemeClr val="bg1"/>
                </a:solidFill>
              </a:rPr>
              <a:t>. </a:t>
            </a:r>
            <a:endParaRPr lang="ru-RU" sz="2400" dirty="0" smtClean="0">
              <a:solidFill>
                <a:schemeClr val="bg1"/>
              </a:solidFill>
            </a:endParaRP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Сперматозоиды </a:t>
            </a:r>
            <a:r>
              <a:rPr lang="ru-RU" sz="2400" dirty="0">
                <a:solidFill>
                  <a:schemeClr val="bg1"/>
                </a:solidFill>
              </a:rPr>
              <a:t>с поврежденной ДНК при стандартном исследовании могут показывать себя как нормальные, но не обеспечивать наступление беременности.  </a:t>
            </a:r>
            <a:endParaRPr lang="ru-RU" sz="2400" dirty="0" smtClean="0">
              <a:solidFill>
                <a:schemeClr val="bg1"/>
              </a:solidFill>
            </a:endParaRP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Для </a:t>
            </a:r>
            <a:r>
              <a:rPr lang="ru-RU" sz="2400" dirty="0">
                <a:solidFill>
                  <a:schemeClr val="bg1"/>
                </a:solidFill>
              </a:rPr>
              <a:t>определения состояния генетического материала сперматозоидов часто используют </a:t>
            </a:r>
            <a:r>
              <a:rPr lang="ru-RU" sz="2400" b="1" dirty="0">
                <a:solidFill>
                  <a:srgbClr val="FFFF00"/>
                </a:solidFill>
              </a:rPr>
              <a:t>определение уровня фрагментации ДНК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endParaRPr lang="ru-RU" sz="2400" dirty="0" smtClean="0">
              <a:solidFill>
                <a:schemeClr val="bg1"/>
              </a:solidFill>
            </a:endParaRP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Современный </a:t>
            </a:r>
            <a:r>
              <a:rPr lang="ru-RU" sz="2400" dirty="0" err="1">
                <a:solidFill>
                  <a:schemeClr val="bg1"/>
                </a:solidFill>
              </a:rPr>
              <a:t>цитометрический</a:t>
            </a:r>
            <a:r>
              <a:rPr lang="ru-RU" sz="2400" dirty="0">
                <a:solidFill>
                  <a:schemeClr val="bg1"/>
                </a:solidFill>
              </a:rPr>
              <a:t> анализ позволяет проанализировать не отдельные спермии, а популяцию всех сперматозоидов в </a:t>
            </a:r>
            <a:r>
              <a:rPr lang="ru-RU" sz="2400" dirty="0" err="1">
                <a:solidFill>
                  <a:schemeClr val="bg1"/>
                </a:solidFill>
              </a:rPr>
              <a:t>нативном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эякуляте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endParaRPr lang="ru-RU" sz="2400" dirty="0" smtClean="0">
              <a:solidFill>
                <a:schemeClr val="bg1"/>
              </a:solidFill>
            </a:endParaRP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По </a:t>
            </a:r>
            <a:r>
              <a:rPr lang="ru-RU" sz="2400" dirty="0">
                <a:solidFill>
                  <a:schemeClr val="bg1"/>
                </a:solidFill>
              </a:rPr>
              <a:t>результатам измерений рассчитывается индекс фрагментации ДНК (ИФД), </a:t>
            </a:r>
            <a:r>
              <a:rPr lang="ru-RU" sz="2400" dirty="0" smtClean="0">
                <a:solidFill>
                  <a:schemeClr val="bg1"/>
                </a:solidFill>
              </a:rPr>
              <a:t>который в </a:t>
            </a:r>
            <a:r>
              <a:rPr lang="ru-RU" sz="2400" dirty="0">
                <a:solidFill>
                  <a:schemeClr val="bg1"/>
                </a:solidFill>
              </a:rPr>
              <a:t>норме </a:t>
            </a:r>
            <a:r>
              <a:rPr lang="ru-RU" sz="2400" dirty="0" smtClean="0">
                <a:solidFill>
                  <a:schemeClr val="bg1"/>
                </a:solidFill>
              </a:rPr>
              <a:t>не </a:t>
            </a:r>
            <a:r>
              <a:rPr lang="ru-RU" sz="2400" dirty="0">
                <a:solidFill>
                  <a:schemeClr val="bg1"/>
                </a:solidFill>
              </a:rPr>
              <a:t>должен превышать 15%.</a:t>
            </a:r>
            <a:endParaRPr lang="ru-RU" alt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087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457200" y="128588"/>
            <a:ext cx="8229600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457200" y="333375"/>
            <a:ext cx="8229600" cy="579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marL="0" indent="0" algn="ctr">
              <a:spcBef>
                <a:spcPts val="700"/>
              </a:spcBef>
              <a:buClr>
                <a:srgbClr val="FFFF00"/>
              </a:buClr>
            </a:pPr>
            <a:r>
              <a:rPr lang="ru-RU" altLang="ru-RU" sz="2800" dirty="0">
                <a:solidFill>
                  <a:schemeClr val="bg1"/>
                </a:solidFill>
              </a:rPr>
              <a:t>Методы для диагностики фрагментации ДНК сперматозоидов  подразделяются на «прямые» и «непрямые». </a:t>
            </a:r>
          </a:p>
          <a:p>
            <a:pPr>
              <a:spcBef>
                <a:spcPts val="700"/>
              </a:spcBef>
              <a:buClr>
                <a:srgbClr val="FFFF00"/>
              </a:buClr>
              <a:buFont typeface="Arial" charset="0"/>
              <a:buNone/>
            </a:pPr>
            <a:endParaRPr lang="ru-RU" altLang="ru-RU" sz="2800" dirty="0">
              <a:solidFill>
                <a:schemeClr val="bg1"/>
              </a:solidFill>
            </a:endParaRPr>
          </a:p>
          <a:p>
            <a:pPr algn="just">
              <a:spcBef>
                <a:spcPts val="700"/>
              </a:spcBef>
              <a:buClr>
                <a:srgbClr val="FFFF00"/>
              </a:buClr>
              <a:buFont typeface="Arial" charset="0"/>
              <a:buChar char="•"/>
            </a:pPr>
            <a:r>
              <a:rPr lang="ru-RU" altLang="ru-RU" sz="2800" dirty="0">
                <a:solidFill>
                  <a:schemeClr val="bg1"/>
                </a:solidFill>
              </a:rPr>
              <a:t>С помощью «прямых» методов выявляются уже имеющиеся поломки ДНК.</a:t>
            </a:r>
          </a:p>
          <a:p>
            <a:pPr algn="just">
              <a:spcBef>
                <a:spcPts val="700"/>
              </a:spcBef>
              <a:buClr>
                <a:srgbClr val="FFFF00"/>
              </a:buClr>
              <a:buFont typeface="Arial" charset="0"/>
              <a:buNone/>
            </a:pPr>
            <a:endParaRPr lang="ru-RU" altLang="ru-RU" sz="2800" dirty="0">
              <a:solidFill>
                <a:schemeClr val="bg1"/>
              </a:solidFill>
            </a:endParaRPr>
          </a:p>
          <a:p>
            <a:pPr algn="just">
              <a:spcBef>
                <a:spcPts val="700"/>
              </a:spcBef>
              <a:buClr>
                <a:srgbClr val="FFFF00"/>
              </a:buClr>
              <a:buFont typeface="Arial" charset="0"/>
              <a:buChar char="•"/>
            </a:pPr>
            <a:r>
              <a:rPr lang="ru-RU" altLang="ru-RU" sz="2800" dirty="0">
                <a:solidFill>
                  <a:schemeClr val="bg1"/>
                </a:solidFill>
              </a:rPr>
              <a:t>«Непрямые» методы позволяют оценить подверженность </a:t>
            </a:r>
            <a:r>
              <a:rPr lang="ru-RU" altLang="ru-RU" sz="2800" dirty="0" err="1">
                <a:solidFill>
                  <a:schemeClr val="bg1"/>
                </a:solidFill>
              </a:rPr>
              <a:t>спермальной</a:t>
            </a:r>
            <a:r>
              <a:rPr lang="ru-RU" altLang="ru-RU" sz="2800" dirty="0">
                <a:solidFill>
                  <a:schemeClr val="bg1"/>
                </a:solidFill>
              </a:rPr>
              <a:t> ДНК поломкам после внешнего неблагоприятного воздействия, например, денатурирующего агента.</a:t>
            </a:r>
          </a:p>
          <a:p>
            <a:pPr>
              <a:spcBef>
                <a:spcPts val="700"/>
              </a:spcBef>
              <a:buClr>
                <a:srgbClr val="FFFF00"/>
              </a:buClr>
              <a:buFont typeface="Arial" charset="0"/>
              <a:buNone/>
            </a:pPr>
            <a:endParaRPr lang="ru-RU" alt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805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457200" y="404813"/>
            <a:ext cx="8229600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3200" dirty="0">
                <a:solidFill>
                  <a:schemeClr val="bg1"/>
                </a:solidFill>
              </a:rPr>
              <a:t>«</a:t>
            </a:r>
            <a:r>
              <a:rPr lang="ru-RU" altLang="ru-RU" sz="3200" i="1" dirty="0">
                <a:solidFill>
                  <a:schemeClr val="bg1"/>
                </a:solidFill>
              </a:rPr>
              <a:t>Прямые» методы определения фрагментации ДНК сперматозоидов: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just">
              <a:spcBef>
                <a:spcPts val="800"/>
              </a:spcBef>
              <a:buClr>
                <a:srgbClr val="FFFF00"/>
              </a:buClr>
              <a:buFont typeface="Arial" charset="0"/>
              <a:buNone/>
            </a:pPr>
            <a:endParaRPr lang="ru-RU" altLang="ru-RU" sz="3200" dirty="0">
              <a:solidFill>
                <a:schemeClr val="bg1"/>
              </a:solidFill>
            </a:endParaRPr>
          </a:p>
          <a:p>
            <a:pPr>
              <a:spcBef>
                <a:spcPts val="800"/>
              </a:spcBef>
              <a:buClr>
                <a:srgbClr val="FFFF00"/>
              </a:buClr>
              <a:buFont typeface="Arial" charset="0"/>
              <a:buChar char="•"/>
            </a:pPr>
            <a:r>
              <a:rPr lang="en-US" altLang="ru-RU" sz="3200" dirty="0">
                <a:solidFill>
                  <a:schemeClr val="bg1"/>
                </a:solidFill>
              </a:rPr>
              <a:t>Terminal Uridine Nick-End Labelling (TUNEL assay</a:t>
            </a:r>
            <a:r>
              <a:rPr lang="ru-RU" altLang="ru-RU" sz="3200" dirty="0">
                <a:solidFill>
                  <a:schemeClr val="bg1"/>
                </a:solidFill>
              </a:rPr>
              <a:t>);</a:t>
            </a:r>
          </a:p>
          <a:p>
            <a:pPr>
              <a:spcBef>
                <a:spcPts val="800"/>
              </a:spcBef>
              <a:buClr>
                <a:srgbClr val="FFFF00"/>
              </a:buClr>
              <a:buFont typeface="Arial" charset="0"/>
              <a:buChar char="•"/>
            </a:pPr>
            <a:r>
              <a:rPr lang="en-US" altLang="ru-RU" sz="3200" dirty="0">
                <a:solidFill>
                  <a:schemeClr val="bg1"/>
                </a:solidFill>
              </a:rPr>
              <a:t> Single Cell Gel Electrophoresis (COMET)</a:t>
            </a:r>
            <a:r>
              <a:rPr lang="ru-RU" altLang="ru-RU" sz="3200" dirty="0">
                <a:solidFill>
                  <a:schemeClr val="bg1"/>
                </a:solidFill>
              </a:rPr>
              <a:t>;</a:t>
            </a:r>
            <a:r>
              <a:rPr lang="en-US" altLang="ru-RU" sz="3200" dirty="0">
                <a:solidFill>
                  <a:schemeClr val="bg1"/>
                </a:solidFill>
              </a:rPr>
              <a:t> </a:t>
            </a:r>
          </a:p>
          <a:p>
            <a:pPr>
              <a:spcBef>
                <a:spcPts val="800"/>
              </a:spcBef>
              <a:buClr>
                <a:srgbClr val="FFFF00"/>
              </a:buClr>
              <a:buFont typeface="Arial" charset="0"/>
              <a:buChar char="•"/>
            </a:pPr>
            <a:r>
              <a:rPr lang="en-US" altLang="ru-RU" sz="3200" dirty="0">
                <a:solidFill>
                  <a:schemeClr val="bg1"/>
                </a:solidFill>
              </a:rPr>
              <a:t> In-Situ Nick Translation (NT) assay</a:t>
            </a:r>
            <a:r>
              <a:rPr lang="ru-RU" altLang="ru-RU" sz="3200" dirty="0">
                <a:solidFill>
                  <a:schemeClr val="bg1"/>
                </a:solidFill>
              </a:rPr>
              <a:t>;</a:t>
            </a:r>
            <a:r>
              <a:rPr lang="en-US" altLang="ru-RU" sz="3200" dirty="0">
                <a:solidFill>
                  <a:schemeClr val="bg1"/>
                </a:solidFill>
              </a:rPr>
              <a:t> </a:t>
            </a:r>
          </a:p>
          <a:p>
            <a:pPr>
              <a:spcBef>
                <a:spcPts val="800"/>
              </a:spcBef>
              <a:buClr>
                <a:srgbClr val="FFFF00"/>
              </a:buClr>
              <a:buFont typeface="Arial" charset="0"/>
              <a:buNone/>
            </a:pPr>
            <a:endParaRPr lang="ru-RU" alt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5589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457200" y="692150"/>
            <a:ext cx="8229600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3200" dirty="0">
                <a:solidFill>
                  <a:schemeClr val="bg1"/>
                </a:solidFill>
              </a:rPr>
              <a:t/>
            </a:r>
            <a:br>
              <a:rPr lang="ru-RU" altLang="ru-RU" sz="3200" dirty="0">
                <a:solidFill>
                  <a:schemeClr val="bg1"/>
                </a:solidFill>
              </a:rPr>
            </a:br>
            <a:r>
              <a:rPr lang="ru-RU" altLang="ru-RU" sz="3200" dirty="0">
                <a:solidFill>
                  <a:schemeClr val="bg1"/>
                </a:solidFill>
              </a:rPr>
              <a:t>К наиболее известным «непрямым» методам относятся:</a:t>
            </a:r>
            <a:br>
              <a:rPr lang="ru-RU" altLang="ru-RU" sz="3200" dirty="0">
                <a:solidFill>
                  <a:schemeClr val="bg1"/>
                </a:solidFill>
              </a:rPr>
            </a:br>
            <a:endParaRPr lang="ru-RU" altLang="ru-RU" sz="3200" dirty="0">
              <a:solidFill>
                <a:schemeClr val="bg1"/>
              </a:solidFill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just">
              <a:spcBef>
                <a:spcPts val="800"/>
              </a:spcBef>
              <a:buClr>
                <a:srgbClr val="FFFF00"/>
              </a:buClr>
              <a:buFont typeface="Arial" charset="0"/>
              <a:buNone/>
            </a:pPr>
            <a:endParaRPr lang="ru-RU" altLang="ru-RU" sz="3200" dirty="0">
              <a:solidFill>
                <a:schemeClr val="bg1"/>
              </a:solidFill>
            </a:endParaRPr>
          </a:p>
          <a:p>
            <a:pPr algn="just">
              <a:spcBef>
                <a:spcPts val="800"/>
              </a:spcBef>
              <a:buClr>
                <a:srgbClr val="FFFF00"/>
              </a:buClr>
              <a:buFont typeface="Arial" charset="0"/>
              <a:buChar char="•"/>
            </a:pPr>
            <a:r>
              <a:rPr lang="en-US" altLang="ru-RU" sz="3200" dirty="0">
                <a:solidFill>
                  <a:schemeClr val="bg1"/>
                </a:solidFill>
              </a:rPr>
              <a:t>Flow </a:t>
            </a:r>
            <a:r>
              <a:rPr lang="en-US" altLang="ru-RU" sz="3200" dirty="0" err="1">
                <a:solidFill>
                  <a:schemeClr val="bg1"/>
                </a:solidFill>
              </a:rPr>
              <a:t>cytometric</a:t>
            </a:r>
            <a:r>
              <a:rPr lang="en-US" altLang="ru-RU" sz="3200" dirty="0">
                <a:solidFill>
                  <a:schemeClr val="bg1"/>
                </a:solidFill>
              </a:rPr>
              <a:t> </a:t>
            </a:r>
            <a:r>
              <a:rPr lang="en-US" altLang="ru-RU" sz="3200" dirty="0" err="1">
                <a:solidFill>
                  <a:schemeClr val="bg1"/>
                </a:solidFill>
              </a:rPr>
              <a:t>acridine</a:t>
            </a:r>
            <a:r>
              <a:rPr lang="en-US" altLang="ru-RU" sz="3200" dirty="0">
                <a:solidFill>
                  <a:schemeClr val="bg1"/>
                </a:solidFill>
              </a:rPr>
              <a:t> orange assay</a:t>
            </a:r>
            <a:r>
              <a:rPr lang="ru-RU" altLang="ru-RU" sz="3200" dirty="0">
                <a:solidFill>
                  <a:schemeClr val="bg1"/>
                </a:solidFill>
              </a:rPr>
              <a:t>;</a:t>
            </a:r>
          </a:p>
          <a:p>
            <a:pPr algn="just">
              <a:spcBef>
                <a:spcPts val="800"/>
              </a:spcBef>
              <a:buClr>
                <a:srgbClr val="FFFF00"/>
              </a:buClr>
              <a:buFont typeface="Arial" charset="0"/>
              <a:buChar char="•"/>
            </a:pPr>
            <a:r>
              <a:rPr lang="en-US" altLang="ru-RU" sz="3200" dirty="0" err="1">
                <a:solidFill>
                  <a:schemeClr val="bg1"/>
                </a:solidFill>
              </a:rPr>
              <a:t>Acridine</a:t>
            </a:r>
            <a:r>
              <a:rPr lang="en-US" altLang="ru-RU" sz="3200" dirty="0">
                <a:solidFill>
                  <a:schemeClr val="bg1"/>
                </a:solidFill>
              </a:rPr>
              <a:t> Orange test (AO)</a:t>
            </a:r>
            <a:r>
              <a:rPr lang="ru-RU" altLang="ru-RU" sz="3200" dirty="0">
                <a:solidFill>
                  <a:schemeClr val="bg1"/>
                </a:solidFill>
              </a:rPr>
              <a:t>;</a:t>
            </a:r>
          </a:p>
          <a:p>
            <a:pPr algn="just">
              <a:spcBef>
                <a:spcPts val="800"/>
              </a:spcBef>
              <a:buClr>
                <a:srgbClr val="FFFF00"/>
              </a:buClr>
              <a:buFont typeface="Arial" charset="0"/>
              <a:buChar char="•"/>
            </a:pPr>
            <a:r>
              <a:rPr lang="en-US" altLang="ru-RU" sz="3200" dirty="0">
                <a:solidFill>
                  <a:schemeClr val="bg1"/>
                </a:solidFill>
              </a:rPr>
              <a:t>DNA Break Detection-Fluorescence In Situ Hybridization (DBD-FISH)</a:t>
            </a:r>
            <a:r>
              <a:rPr lang="ru-RU" altLang="ru-RU" sz="3200" dirty="0">
                <a:solidFill>
                  <a:schemeClr val="bg1"/>
                </a:solidFill>
              </a:rPr>
              <a:t>;</a:t>
            </a:r>
          </a:p>
          <a:p>
            <a:pPr algn="just">
              <a:spcBef>
                <a:spcPts val="800"/>
              </a:spcBef>
              <a:buClr>
                <a:srgbClr val="FFFF00"/>
              </a:buClr>
              <a:buFont typeface="Arial" charset="0"/>
              <a:buChar char="•"/>
            </a:pPr>
            <a:r>
              <a:rPr lang="en-US" altLang="ru-RU" sz="3200" dirty="0">
                <a:solidFill>
                  <a:schemeClr val="bg1"/>
                </a:solidFill>
              </a:rPr>
              <a:t>Sperm Chromatin </a:t>
            </a:r>
            <a:r>
              <a:rPr lang="en-US" altLang="ru-RU" sz="3200" dirty="0" err="1">
                <a:solidFill>
                  <a:schemeClr val="bg1"/>
                </a:solidFill>
              </a:rPr>
              <a:t>Dispertion</a:t>
            </a:r>
            <a:r>
              <a:rPr lang="en-US" altLang="ru-RU" sz="3200" dirty="0">
                <a:solidFill>
                  <a:schemeClr val="bg1"/>
                </a:solidFill>
              </a:rPr>
              <a:t> test (SCD)</a:t>
            </a:r>
            <a:r>
              <a:rPr lang="ru-RU" altLang="ru-RU" sz="3200" dirty="0">
                <a:solidFill>
                  <a:schemeClr val="bg1"/>
                </a:solidFill>
              </a:rPr>
              <a:t>,</a:t>
            </a:r>
            <a:r>
              <a:rPr lang="en-US" altLang="ru-RU" sz="3200" dirty="0">
                <a:solidFill>
                  <a:schemeClr val="bg1"/>
                </a:solidFill>
              </a:rPr>
              <a:t>(</a:t>
            </a:r>
            <a:r>
              <a:rPr lang="en-US" altLang="ru-RU" sz="3200" dirty="0" err="1">
                <a:solidFill>
                  <a:schemeClr val="bg1"/>
                </a:solidFill>
              </a:rPr>
              <a:t>Halosperm</a:t>
            </a:r>
            <a:r>
              <a:rPr lang="en-US" altLang="ru-RU" sz="3200" dirty="0">
                <a:solidFill>
                  <a:schemeClr val="bg1"/>
                </a:solidFill>
              </a:rPr>
              <a:t>)</a:t>
            </a:r>
            <a:r>
              <a:rPr lang="ru-RU" altLang="ru-RU" sz="3200" dirty="0">
                <a:solidFill>
                  <a:schemeClr val="bg1"/>
                </a:solidFill>
              </a:rPr>
              <a:t>;</a:t>
            </a:r>
          </a:p>
          <a:p>
            <a:pPr algn="just">
              <a:spcBef>
                <a:spcPts val="800"/>
              </a:spcBef>
              <a:buClr>
                <a:srgbClr val="FFFF00"/>
              </a:buClr>
              <a:buFont typeface="Arial" charset="0"/>
              <a:buNone/>
            </a:pPr>
            <a:endParaRPr lang="ru-RU" alt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429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1819</TotalTime>
  <Words>753</Words>
  <Application>Microsoft Office PowerPoint</Application>
  <PresentationFormat>Экран (4:3)</PresentationFormat>
  <Paragraphs>110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Microsoft YaHei</vt:lpstr>
      <vt:lpstr>Arial</vt:lpstr>
      <vt:lpstr>Calibri</vt:lpstr>
      <vt:lpstr>Times New Roman</vt:lpstr>
      <vt:lpstr>Wingdings</vt:lpstr>
      <vt:lpstr>Тема Office</vt:lpstr>
      <vt:lpstr>ПОРЯДОК НАПРАВЛЕНИЯ ПАЦИЕНТОВ НА КОМПЛЕКСНУЮ УСЛУГУ СОГЛАСНО ПРИКАЗА МЗ КРАСНОЯРСКОГО КРАЯ №7-орг от 11.01.2021 г.</vt:lpstr>
      <vt:lpstr>Комплексная медицинская услуга по обследованию мужчин  при мужском факторе  бесплодия  (расширенная спермограмма)</vt:lpstr>
      <vt:lpstr>ПОКАЗАНИЯ ДЛЯ НАПРАВЛЕНИЯ ПАЦИЕНТОВ НА КОМПЛЕКСНУЮ УСЛУГУ В.03.053.000.000.003</vt:lpstr>
      <vt:lpstr>АНАМНЕЗ  ПРИ НЕУДАЧНЫХ ПОПЫТКАХ ЭКО/ЭКО+ИКСИ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ПОРЯДОК НАПРАВЛЕНИЯ ПАЦИЕНТОВ НА КОМПЛЕКСНУЮ УСЛУГУ СОГЛАСНО ПРИКАЗА МЗ КРАСНОЯРСКОГО КРАЯ №147-орг от 28.03.2016 г.</dc:title>
  <dc:creator>Администратор</dc:creator>
  <cp:lastModifiedBy>Бирюкова Юлия Александровна</cp:lastModifiedBy>
  <cp:revision>37</cp:revision>
  <cp:lastPrinted>2021-03-16T03:41:57Z</cp:lastPrinted>
  <dcterms:created xsi:type="dcterms:W3CDTF">2018-02-12T02:41:34Z</dcterms:created>
  <dcterms:modified xsi:type="dcterms:W3CDTF">2021-03-16T03:48:31Z</dcterms:modified>
</cp:coreProperties>
</file>