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Репродуктивная </a:t>
            </a:r>
            <a:r>
              <a:rPr lang="ru-RU" sz="3200" dirty="0" err="1"/>
              <a:t>Сибирь.Проблемы</a:t>
            </a:r>
            <a:r>
              <a:rPr lang="ru-RU" sz="3200" dirty="0"/>
              <a:t> на пути реализации репродуктивной функции у жительниц красноярского края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4910" y="4584754"/>
            <a:ext cx="4461697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dirty="0" err="1" smtClean="0"/>
              <a:t>Г.Н.Полстяная</a:t>
            </a:r>
            <a:r>
              <a:rPr lang="ru-RU" sz="1600" dirty="0" smtClean="0"/>
              <a:t>, к.м.н. зам. директора по лечебной работе КЦРМ, гр. Компаний «Мать и дитя»</a:t>
            </a:r>
          </a:p>
          <a:p>
            <a:r>
              <a:rPr lang="ru-RU" dirty="0" smtClean="0"/>
              <a:t>                  </a:t>
            </a:r>
          </a:p>
          <a:p>
            <a:endParaRPr lang="ru-RU" dirty="0"/>
          </a:p>
          <a:p>
            <a:r>
              <a:rPr lang="ru-RU" dirty="0" smtClean="0"/>
              <a:t>               </a:t>
            </a:r>
            <a:r>
              <a:rPr lang="ru-RU" sz="2200" dirty="0" smtClean="0"/>
              <a:t>Красноярск, 2023г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61048"/>
            <a:ext cx="4608512" cy="247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3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Строго соблюдать преемственность в работе врача ж/к и </a:t>
            </a:r>
            <a:r>
              <a:rPr lang="ru-RU" dirty="0" err="1" smtClean="0"/>
              <a:t>репродуктолога</a:t>
            </a:r>
            <a:endParaRPr lang="ru-RU" dirty="0" smtClean="0"/>
          </a:p>
          <a:p>
            <a:r>
              <a:rPr lang="ru-RU" dirty="0" smtClean="0"/>
              <a:t>Оптимизировать работу в ж/к по коррекции массы тела пациентов</a:t>
            </a:r>
          </a:p>
          <a:p>
            <a:r>
              <a:rPr lang="ru-RU" dirty="0" smtClean="0"/>
              <a:t>Проводить политику «института семьи». «Нельзя откладывать на завтра то, что можно сделать сегодня».</a:t>
            </a:r>
          </a:p>
          <a:p>
            <a:r>
              <a:rPr lang="ru-RU" dirty="0" smtClean="0"/>
              <a:t>Строго придерживаться временных параметров при обследовании и консервативном лечении бесплодия</a:t>
            </a:r>
          </a:p>
          <a:p>
            <a:r>
              <a:rPr lang="ru-RU" dirty="0" smtClean="0"/>
              <a:t>Не «передерживать» пациентов с Б на этапе консервативных методов лечения, особенно в позднем репродуктивном возрасте (после 35 лет).</a:t>
            </a:r>
          </a:p>
          <a:p>
            <a:r>
              <a:rPr lang="ru-RU" dirty="0" smtClean="0"/>
              <a:t>При выборе </a:t>
            </a:r>
            <a:r>
              <a:rPr lang="ru-RU" dirty="0" err="1" smtClean="0"/>
              <a:t>прегравидарной</a:t>
            </a:r>
            <a:r>
              <a:rPr lang="ru-RU" dirty="0" smtClean="0"/>
              <a:t> подготовки подход должен быть строго персонифицированный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415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3188"/>
            <a:ext cx="8686800" cy="3840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Залог повышения результативности программ ВРТ – скоординированная, слаженная работа врача ж/к и </a:t>
            </a:r>
            <a:r>
              <a:rPr lang="ru-RU" dirty="0" err="1" smtClean="0"/>
              <a:t>репродуктолога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0429"/>
            <a:ext cx="4400275" cy="2785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хочет женщина с бесплодием (Б)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Получить полное обследование в короткий срок</a:t>
            </a:r>
          </a:p>
          <a:p>
            <a:r>
              <a:rPr lang="ru-RU" dirty="0" smtClean="0"/>
              <a:t>Получить развернутый клинический диагноз</a:t>
            </a:r>
          </a:p>
          <a:p>
            <a:r>
              <a:rPr lang="ru-RU" dirty="0" smtClean="0"/>
              <a:t>Получить адекватное лечение</a:t>
            </a:r>
          </a:p>
          <a:p>
            <a:r>
              <a:rPr lang="ru-RU" dirty="0" smtClean="0"/>
              <a:t>Забеременеть, выносить и родить здорового ребенка без осложнений (и все это бесплатно)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5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хочет врач женской консультации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Поскорее направить на ВРТ и получить беременную женщину без осложнений</a:t>
            </a:r>
          </a:p>
          <a:p>
            <a:endParaRPr lang="ru-RU" dirty="0"/>
          </a:p>
          <a:p>
            <a:r>
              <a:rPr lang="ru-RU" dirty="0" smtClean="0"/>
              <a:t>С чем сталкиваемся: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недоосбледованные</a:t>
            </a:r>
            <a:r>
              <a:rPr lang="ru-RU" dirty="0" smtClean="0"/>
              <a:t>, а порой и с фальсифицированными анализами (АМГ, мазки и др.)</a:t>
            </a:r>
          </a:p>
          <a:p>
            <a:r>
              <a:rPr lang="ru-RU" dirty="0" smtClean="0"/>
              <a:t>-без учета критериев исключения (АМГ </a:t>
            </a:r>
            <a:r>
              <a:rPr lang="en-US" dirty="0" smtClean="0"/>
              <a:t>&lt;</a:t>
            </a:r>
            <a:r>
              <a:rPr lang="ru-RU" dirty="0" smtClean="0"/>
              <a:t>1, ФСГ </a:t>
            </a:r>
            <a:r>
              <a:rPr lang="en-US" dirty="0" smtClean="0"/>
              <a:t>&gt;</a:t>
            </a:r>
            <a:r>
              <a:rPr lang="ru-RU" dirty="0" smtClean="0"/>
              <a:t>11, с тяжелой некомпенсированной соматической патологией  и заключением непрофильного специалиста не профильного звена (участковый терапевт, фельдшер, участковая больница, ЦРБ), без учета срока ремиссии (онкологические заболевания и без заключения ВК О.Ц.), неправильное оформление заключений (бланк без указания </a:t>
            </a:r>
            <a:r>
              <a:rPr lang="ru-RU" dirty="0" err="1" smtClean="0"/>
              <a:t>рекцизитов</a:t>
            </a:r>
            <a:r>
              <a:rPr lang="ru-RU" dirty="0" smtClean="0"/>
              <a:t> </a:t>
            </a:r>
            <a:r>
              <a:rPr lang="ru-RU" dirty="0" err="1" smtClean="0"/>
              <a:t>леч</a:t>
            </a:r>
            <a:r>
              <a:rPr lang="ru-RU" dirty="0" smtClean="0"/>
              <a:t>. Учреждения, печати </a:t>
            </a:r>
            <a:r>
              <a:rPr lang="ru-RU" dirty="0" err="1" smtClean="0"/>
              <a:t>учрежденияя</a:t>
            </a:r>
            <a:r>
              <a:rPr lang="ru-RU" dirty="0" smtClean="0"/>
              <a:t>, члена ВК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0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хочет врач женской 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-Диагноз без учета фактора бесплодия: бесплодие неуточненного генеза…а по анализам у мужа диагноз: олиго-, </a:t>
            </a:r>
            <a:r>
              <a:rPr lang="ru-RU" dirty="0" err="1" smtClean="0"/>
              <a:t>астенозооспермия</a:t>
            </a:r>
            <a:r>
              <a:rPr lang="ru-RU" dirty="0" smtClean="0"/>
              <a:t> без +динамики на фоне лечения!?...</a:t>
            </a:r>
          </a:p>
          <a:p>
            <a:endParaRPr lang="ru-RU" dirty="0" smtClean="0"/>
          </a:p>
          <a:p>
            <a:r>
              <a:rPr lang="ru-RU" dirty="0" smtClean="0"/>
              <a:t>У женщин зачастую по лапароскопии при ревизии описывают наружный </a:t>
            </a:r>
            <a:r>
              <a:rPr lang="ru-RU" dirty="0" err="1" smtClean="0"/>
              <a:t>эндометриоз</a:t>
            </a:r>
            <a:r>
              <a:rPr lang="ru-RU" dirty="0" smtClean="0"/>
              <a:t>, но в диагнозе это не отражается…</a:t>
            </a:r>
          </a:p>
          <a:p>
            <a:r>
              <a:rPr lang="ru-RU" dirty="0" smtClean="0"/>
              <a:t>Не уточняется генез </a:t>
            </a:r>
            <a:r>
              <a:rPr lang="ru-RU" dirty="0" err="1" smtClean="0"/>
              <a:t>гиперандрогении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0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Прегравидарная</a:t>
            </a:r>
            <a:r>
              <a:rPr lang="ru-RU" dirty="0" smtClean="0"/>
              <a:t> подготовка проводится без учета фактора бесплодия и сопутствующих заболеваний (витамин Д без контроля исходного уровня…)</a:t>
            </a:r>
          </a:p>
          <a:p>
            <a:r>
              <a:rPr lang="ru-RU" dirty="0" smtClean="0"/>
              <a:t>Инвазивные методы обследования без учета дополнительных показаний – всем (</a:t>
            </a:r>
            <a:r>
              <a:rPr lang="ru-RU" dirty="0" err="1" smtClean="0"/>
              <a:t>гистероскопия</a:t>
            </a:r>
            <a:r>
              <a:rPr lang="ru-RU" dirty="0" smtClean="0"/>
              <a:t>, лапароскопия).</a:t>
            </a:r>
          </a:p>
          <a:p>
            <a:r>
              <a:rPr lang="ru-RU" dirty="0" smtClean="0"/>
              <a:t>Не соблюдается последовательность этапов обследования (в начале инвазивные методы обследования, потом инфекционный скрининг, гормональный и в конце-обследование мужа).</a:t>
            </a:r>
          </a:p>
          <a:p>
            <a:r>
              <a:rPr lang="ru-RU" dirty="0" smtClean="0"/>
              <a:t>Недостаточно ведется работа по пропаганде института семьи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8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хочет врач </a:t>
            </a:r>
            <a:r>
              <a:rPr lang="ru-RU" dirty="0" err="1" smtClean="0"/>
              <a:t>репродуктолог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Лечить пациенток раннего репродуктивного возраста (до 35 лет)</a:t>
            </a:r>
          </a:p>
          <a:p>
            <a:r>
              <a:rPr lang="ru-RU" dirty="0" smtClean="0"/>
              <a:t>с небольшим сроком бесплодия (не «передерживать» на этапе </a:t>
            </a:r>
            <a:r>
              <a:rPr lang="ru-RU" dirty="0" err="1" smtClean="0"/>
              <a:t>ж.конс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С нормальной массой тела</a:t>
            </a:r>
          </a:p>
          <a:p>
            <a:r>
              <a:rPr lang="ru-RU" dirty="0" smtClean="0"/>
              <a:t>Обследованную в полном объеме, с нормальными лабораторными показателями</a:t>
            </a:r>
          </a:p>
          <a:p>
            <a:r>
              <a:rPr lang="ru-RU" dirty="0" smtClean="0"/>
              <a:t>Своевременно решать вопрос последовательности оперативного лечения в ВРТ</a:t>
            </a:r>
            <a:r>
              <a:rPr lang="ru-RU" dirty="0"/>
              <a:t> </a:t>
            </a:r>
            <a:r>
              <a:rPr lang="ru-RU" dirty="0" smtClean="0"/>
              <a:t>при показаниях к операции (миома, </a:t>
            </a:r>
            <a:r>
              <a:rPr lang="ru-RU" dirty="0" err="1" smtClean="0"/>
              <a:t>эндометриоз</a:t>
            </a:r>
            <a:r>
              <a:rPr lang="ru-RU" dirty="0" smtClean="0"/>
              <a:t>, </a:t>
            </a:r>
            <a:r>
              <a:rPr lang="ru-RU" dirty="0" err="1" smtClean="0"/>
              <a:t>гидросальпинкс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57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Заключение узких специалистов, оформленных с учетом требований</a:t>
            </a:r>
          </a:p>
          <a:p>
            <a:r>
              <a:rPr lang="ru-RU" dirty="0" smtClean="0"/>
              <a:t>Проведения адекватной </a:t>
            </a:r>
            <a:r>
              <a:rPr lang="ru-RU" dirty="0" err="1" smtClean="0"/>
              <a:t>прегравидарной</a:t>
            </a:r>
            <a:r>
              <a:rPr lang="ru-RU" dirty="0" smtClean="0"/>
              <a:t> подготовки с учетом фактора бесплодия и </a:t>
            </a:r>
            <a:r>
              <a:rPr lang="ru-RU" dirty="0" err="1" smtClean="0"/>
              <a:t>соп</a:t>
            </a:r>
            <a:r>
              <a:rPr lang="ru-RU" dirty="0" smtClean="0"/>
              <a:t>. Патологии (адекватная коррекция ГА по качеству и продолжительности, </a:t>
            </a:r>
            <a:r>
              <a:rPr lang="ru-RU" dirty="0" err="1" smtClean="0"/>
              <a:t>эндометриоз</a:t>
            </a:r>
            <a:r>
              <a:rPr lang="ru-RU" dirty="0" smtClean="0"/>
              <a:t>, воспаление, реабилитация после операции, перенесенный </a:t>
            </a:r>
            <a:r>
              <a:rPr lang="en-US" dirty="0" smtClean="0"/>
              <a:t>covid-19</a:t>
            </a:r>
            <a:r>
              <a:rPr lang="ru-RU" dirty="0" smtClean="0"/>
              <a:t>), показатели крови (анемия, </a:t>
            </a:r>
            <a:r>
              <a:rPr lang="ru-RU" dirty="0" err="1" smtClean="0"/>
              <a:t>гипербилирубинемия</a:t>
            </a:r>
            <a:r>
              <a:rPr lang="ru-RU" dirty="0" smtClean="0"/>
              <a:t>, </a:t>
            </a:r>
            <a:r>
              <a:rPr lang="en-US" dirty="0" smtClean="0"/>
              <a:t>&gt;</a:t>
            </a:r>
            <a:r>
              <a:rPr lang="ru-RU" dirty="0" smtClean="0"/>
              <a:t>СОЭ, </a:t>
            </a:r>
            <a:r>
              <a:rPr lang="ru-RU" dirty="0" err="1" smtClean="0"/>
              <a:t>эозинофилия</a:t>
            </a:r>
            <a:r>
              <a:rPr lang="ru-RU" dirty="0" smtClean="0"/>
              <a:t> и т.д.)</a:t>
            </a:r>
          </a:p>
          <a:p>
            <a:r>
              <a:rPr lang="ru-RU" dirty="0" smtClean="0"/>
              <a:t>Соблюдение адекватной последовательности методов лечения у пациентов с </a:t>
            </a:r>
            <a:r>
              <a:rPr lang="ru-RU" dirty="0" err="1" smtClean="0"/>
              <a:t>эндометриозом</a:t>
            </a:r>
            <a:r>
              <a:rPr lang="ru-RU" dirty="0" smtClean="0"/>
              <a:t>, миомой, обязательное определение </a:t>
            </a:r>
            <a:r>
              <a:rPr lang="ru-RU" dirty="0" err="1" smtClean="0"/>
              <a:t>фолл</a:t>
            </a:r>
            <a:r>
              <a:rPr lang="ru-RU" dirty="0" smtClean="0"/>
              <a:t>. Резерва (АМГ, ФСГ, </a:t>
            </a:r>
            <a:r>
              <a:rPr lang="ru-RU" dirty="0" err="1" smtClean="0"/>
              <a:t>эстрадиол</a:t>
            </a:r>
            <a:r>
              <a:rPr lang="ru-RU" dirty="0" smtClean="0"/>
              <a:t>, УЗИ – каф)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22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Избежать осложнений при проведении ВРТ (СГЯ, кровотечение)</a:t>
            </a:r>
          </a:p>
          <a:p>
            <a:r>
              <a:rPr lang="ru-RU" dirty="0" smtClean="0"/>
              <a:t>Использовать адекватные дозы гонадотропинов (минимально эффективные, определять группу риска по СГЯ)</a:t>
            </a:r>
          </a:p>
          <a:p>
            <a:r>
              <a:rPr lang="ru-RU" dirty="0" smtClean="0"/>
              <a:t>Персонифицированный подход при выборе программы лечения – получить положительный результат от проведенной программы ВРТ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37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Портрет пациентки с бесплодием в 2022 г в Красноярском крае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Средний возраст – 37,8 лет</a:t>
            </a:r>
          </a:p>
          <a:p>
            <a:r>
              <a:rPr lang="ru-RU" dirty="0" smtClean="0"/>
              <a:t>Процент пациенток с ожирением и ИМТ – 38,2%</a:t>
            </a:r>
          </a:p>
          <a:p>
            <a:r>
              <a:rPr lang="ru-RU" dirty="0" smtClean="0"/>
              <a:t>Соматические заболевания у 68%</a:t>
            </a:r>
          </a:p>
          <a:p>
            <a:r>
              <a:rPr lang="ru-RU" dirty="0" smtClean="0"/>
              <a:t>Гинекологические заболевания – 49% (часто 2-3)</a:t>
            </a:r>
          </a:p>
          <a:p>
            <a:r>
              <a:rPr lang="ru-RU" dirty="0" smtClean="0"/>
              <a:t>НМЦ, эндокринная патология (ГА, гипотиреоз, СД 2 типа)</a:t>
            </a:r>
          </a:p>
          <a:p>
            <a:r>
              <a:rPr lang="ru-RU" dirty="0" smtClean="0"/>
              <a:t>Вредные привычки (у каждой третьей)</a:t>
            </a:r>
          </a:p>
          <a:p>
            <a:r>
              <a:rPr lang="ru-RU" dirty="0" smtClean="0"/>
              <a:t>Высокий промискуитет (более 3 половых партнеров)</a:t>
            </a:r>
          </a:p>
          <a:p>
            <a:r>
              <a:rPr lang="ru-RU" dirty="0" smtClean="0"/>
              <a:t>Раннее начало половой жизни </a:t>
            </a:r>
          </a:p>
          <a:p>
            <a:r>
              <a:rPr lang="ru-RU" dirty="0" smtClean="0"/>
              <a:t>Повторный брак, гражданский брак (более 50%)</a:t>
            </a:r>
          </a:p>
          <a:p>
            <a:r>
              <a:rPr lang="ru-RU" dirty="0" smtClean="0"/>
              <a:t>Отсутствие полового партнера</a:t>
            </a:r>
          </a:p>
          <a:p>
            <a:r>
              <a:rPr lang="ru-RU" dirty="0" smtClean="0"/>
              <a:t>Малоподвижный образ жизни (работа с компьютером, </a:t>
            </a:r>
            <a:r>
              <a:rPr lang="ru-RU" dirty="0" err="1" smtClean="0"/>
              <a:t>телефономания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ИППП</a:t>
            </a:r>
          </a:p>
          <a:p>
            <a:r>
              <a:rPr lang="ru-RU" dirty="0" smtClean="0"/>
              <a:t>Длительность бесплодия более 2-х лет</a:t>
            </a:r>
          </a:p>
          <a:p>
            <a:r>
              <a:rPr lang="ru-RU" dirty="0" smtClean="0"/>
              <a:t>Пролонгированный консервативный этап лечения</a:t>
            </a:r>
          </a:p>
          <a:p>
            <a:r>
              <a:rPr lang="ru-RU" dirty="0" smtClean="0"/>
              <a:t>Мужской фактор  (более 40%)</a:t>
            </a:r>
          </a:p>
          <a:p>
            <a:r>
              <a:rPr lang="ru-RU" dirty="0" smtClean="0"/>
              <a:t>Бедный фолликулярный запас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466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</TotalTime>
  <Words>685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Репродуктивная Сибирь.Проблемы на пути реализации репродуктивной функции у жительниц красноярского края</vt:lpstr>
      <vt:lpstr>Что хочет женщина с бесплодием (Б)</vt:lpstr>
      <vt:lpstr>Что хочет врач женской консультации</vt:lpstr>
      <vt:lpstr>Что хочет врач женской консультации</vt:lpstr>
      <vt:lpstr>Продолжение</vt:lpstr>
      <vt:lpstr>Что хочет врач репродуктолог?</vt:lpstr>
      <vt:lpstr>продолжение</vt:lpstr>
      <vt:lpstr>продолжение</vt:lpstr>
      <vt:lpstr>Портрет пациентки с бесплодием в 2022 г в Красноярском крае</vt:lpstr>
      <vt:lpstr>Что делать?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Репродуктивная Сибирь.Проблемы на пути реализации репродуктивной функции у жительниц красноярского края</dc:title>
  <dc:creator>Наталья</dc:creator>
  <cp:lastModifiedBy>RePack by Diakov</cp:lastModifiedBy>
  <cp:revision>6</cp:revision>
  <dcterms:created xsi:type="dcterms:W3CDTF">2023-03-10T03:27:47Z</dcterms:created>
  <dcterms:modified xsi:type="dcterms:W3CDTF">2023-03-10T04:38:54Z</dcterms:modified>
</cp:coreProperties>
</file>