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handoutMasterIdLst>
    <p:handoutMasterId r:id="rId11"/>
  </p:handoutMasterIdLst>
  <p:sldIdLst>
    <p:sldId id="271" r:id="rId2"/>
    <p:sldId id="298" r:id="rId3"/>
    <p:sldId id="297" r:id="rId4"/>
    <p:sldId id="299" r:id="rId5"/>
    <p:sldId id="302" r:id="rId6"/>
    <p:sldId id="301" r:id="rId7"/>
    <p:sldId id="300" r:id="rId8"/>
    <p:sldId id="30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C509EEB-4B35-41E2-A19B-0257B6A96807}">
          <p14:sldIdLst>
            <p14:sldId id="271"/>
            <p14:sldId id="298"/>
            <p14:sldId id="297"/>
            <p14:sldId id="299"/>
            <p14:sldId id="302"/>
            <p14:sldId id="301"/>
            <p14:sldId id="300"/>
            <p14:sldId id="30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4" autoAdjust="0"/>
    <p:restoredTop sz="94660"/>
  </p:normalViewPr>
  <p:slideViewPr>
    <p:cSldViewPr>
      <p:cViewPr varScale="1">
        <p:scale>
          <a:sx n="106" d="100"/>
          <a:sy n="106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41A2D-2F80-465C-A93F-829CC44EB9B2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0F4F6-E3C3-4F06-9B74-B816C6C166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08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D6B1E-37CF-46B8-BFCB-D1364E48D509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D72BC-52A8-476E-B147-AF66DDF2EE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53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D72BC-52A8-476E-B147-AF66DDF2EE0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06847"/>
            <a:ext cx="7772400" cy="82195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69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524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6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44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76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242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:\От Артёма\ЛОГОТИП, БАННЕР\ЛОГОТИП - копия.jp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992"/>
            <a:ext cx="792088" cy="81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reeform 6"/>
          <p:cNvSpPr>
            <a:spLocks/>
          </p:cNvSpPr>
          <p:nvPr userDrawn="1"/>
        </p:nvSpPr>
        <p:spPr bwMode="auto">
          <a:xfrm>
            <a:off x="-9525" y="11336"/>
            <a:ext cx="9163050" cy="11854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satMod val="120000"/>
                  <a:lumMod val="32000"/>
                  <a:lumOff val="68000"/>
                  <a:alpha val="39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491880" y="6573019"/>
            <a:ext cx="8856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chemeClr val="bg1"/>
                </a:solidFill>
                <a:latin typeface="Arial Narrow" pitchFamily="34" charset="0"/>
              </a:rPr>
              <a:t>Краевое государственное бюджетное учреждение здравоохранения «Красноярская межрайонная клиническая больница №4»</a:t>
            </a:r>
            <a:endParaRPr lang="ru-RU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satMod val="120000"/>
                  <a:lumMod val="38000"/>
                  <a:lumOff val="62000"/>
                  <a:alpha val="78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Freeform 7"/>
          <p:cNvSpPr>
            <a:spLocks/>
          </p:cNvSpPr>
          <p:nvPr userDrawn="1"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satMod val="130000"/>
                  <a:lumMod val="60000"/>
                  <a:lumOff val="40000"/>
                  <a:alpha val="39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"/>
          <p:cNvGrpSpPr/>
          <p:nvPr userDrawn="1"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5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7" name="TextBox 16"/>
          <p:cNvSpPr txBox="1"/>
          <p:nvPr userDrawn="1"/>
        </p:nvSpPr>
        <p:spPr>
          <a:xfrm>
            <a:off x="-36512" y="6636988"/>
            <a:ext cx="88569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solidFill>
                  <a:srgbClr val="0070C0"/>
                </a:solidFill>
                <a:latin typeface="Arial Narrow" pitchFamily="34" charset="0"/>
              </a:rPr>
              <a:t>Краевое государственное бюджетное учреждение здравоохранения «Красноярская межрайонная клиническая больница №4»</a:t>
            </a:r>
            <a:endParaRPr lang="ru-RU" sz="8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23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1175" y="1484784"/>
            <a:ext cx="8229600" cy="2736304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/>
            </a:r>
            <a:br>
              <a:rPr lang="ru-RU" sz="28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</a:b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МОНИТОРИНГ БЕСПЛОДИЯ </a:t>
            </a: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/>
            </a:r>
            <a:b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</a:br>
            <a:r>
              <a:rPr lang="ru-RU" sz="1800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СУПРУЖЕСКИХ ПАР</a:t>
            </a:r>
            <a:endParaRPr lang="ru-RU" sz="1800" i="1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221663"/>
            <a:ext cx="7038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МИНИСТЕРСТВО ЗДРАВООХРАНЕНИЯ КРАСНОЯРСКОГО КРАЯ</a:t>
            </a:r>
          </a:p>
          <a:p>
            <a:pPr algn="ctr"/>
            <a:r>
              <a:rPr lang="ru-RU" sz="1200" b="1" i="1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КГБУЗ «КРАСНОЯРСКАЯ МЕЖРАЙОННАЯ КЛИНИЧЕСКАЯ БОЛЬНИЦА №4»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4725144"/>
            <a:ext cx="25442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Т.А. ШАГЕЕВ</a:t>
            </a:r>
          </a:p>
          <a:p>
            <a:r>
              <a:rPr lang="ru-RU" sz="11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ЗАМЕСТИТЕЛЬ ГЛАВНОГО ВРАЧА</a:t>
            </a:r>
          </a:p>
          <a:p>
            <a:r>
              <a:rPr lang="ru-RU" sz="11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К.М.Н. </a:t>
            </a:r>
            <a:endParaRPr lang="ru-RU" sz="1100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состояние </a:t>
            </a:r>
            <a:r>
              <a:rPr lang="ru-RU" b="1" dirty="0"/>
              <a:t>мониторинга бесплодия </a:t>
            </a:r>
            <a:r>
              <a:rPr lang="ru-RU" b="1" dirty="0" smtClean="0"/>
              <a:t> итоги 2022г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539586"/>
              </p:ext>
            </p:extLst>
          </p:nvPr>
        </p:nvGraphicFramePr>
        <p:xfrm>
          <a:off x="323528" y="1556792"/>
          <a:ext cx="8434868" cy="4445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4257"/>
                <a:gridCol w="3650611"/>
              </a:tblGrid>
              <a:tr h="1148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Клинический диагноз, код МКБ 10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Число женщин, поставленных на учет в связи с бесплодием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накопительным </a:t>
                      </a:r>
                      <a:r>
                        <a:rPr lang="ru-RU" sz="1800" dirty="0" smtClean="0">
                          <a:effectLst/>
                        </a:rPr>
                        <a:t>итогом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N97.0 Женское бесплодие, связанное с отсутствием овуляции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N97.1 Женское бесплодие трубного происхождения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623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N97.2 Женское бесплодие маточного происхождения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N97.3 Женское бесплодие цервикального происхождения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N97.4 Женское бесплодие, связанное с мужскими факторами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N97.8 Другие формы женского бесплодия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234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N97.9 Женское бесплодие неуточненное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1108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9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2444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331640" y="6021288"/>
            <a:ext cx="55770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по  материалам КМИАЦ МЗ КК (</a:t>
            </a:r>
            <a:r>
              <a:rPr lang="ru-RU" b="1" i="1" dirty="0" smtClean="0"/>
              <a:t>форма 12) </a:t>
            </a:r>
          </a:p>
          <a:p>
            <a:r>
              <a:rPr lang="ru-RU" i="1" dirty="0" smtClean="0"/>
              <a:t>количество женщин с бесплодием в 2022 году  - 2774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69572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03" y="0"/>
            <a:ext cx="9036496" cy="980728"/>
          </a:xfrm>
        </p:spPr>
        <p:txBody>
          <a:bodyPr>
            <a:normAutofit/>
          </a:bodyPr>
          <a:lstStyle/>
          <a:p>
            <a:r>
              <a:rPr lang="ru-RU" sz="2800" dirty="0"/>
              <a:t>Н</a:t>
            </a:r>
            <a:r>
              <a:rPr lang="ru-RU" sz="2800" dirty="0" smtClean="0"/>
              <a:t>аправления </a:t>
            </a:r>
            <a:r>
              <a:rPr lang="ru-RU" sz="2800" dirty="0"/>
              <a:t>на ЭКО за период с 01.01.2022 по </a:t>
            </a:r>
            <a:r>
              <a:rPr lang="ru-RU" sz="2800" dirty="0" smtClean="0"/>
              <a:t>31.12.2022</a:t>
            </a:r>
            <a:br>
              <a:rPr lang="ru-RU" sz="2800" dirty="0" smtClean="0"/>
            </a:br>
            <a:r>
              <a:rPr lang="ru-RU" sz="1800" i="1" dirty="0" smtClean="0"/>
              <a:t>(мониторинг бесплодия)</a:t>
            </a:r>
            <a:endParaRPr lang="ru-RU" sz="2800" i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22999"/>
              </p:ext>
            </p:extLst>
          </p:nvPr>
        </p:nvGraphicFramePr>
        <p:xfrm>
          <a:off x="434298" y="836712"/>
          <a:ext cx="8208912" cy="5398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0620"/>
                <a:gridCol w="1918292"/>
              </a:tblGrid>
              <a:tr h="45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Консультируемое учреждение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случаев с направлением на ЭКО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Березовская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Клиническая больница №51 ФМБА России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+mn-ea"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Красноярская межрайонная клиническая больница №4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254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краевой центр охраны материнства и детства №2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межрайонный родильный дом №1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межрайонный родильный дом №2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межрайонный родильный дом №4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межрайонный родильный дом №5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Лесосибирская</a:t>
                      </a:r>
                      <a:r>
                        <a:rPr lang="ru-RU" sz="1400" dirty="0">
                          <a:effectLst/>
                        </a:rPr>
                        <a:t> межрайонная больница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Минусинская межрайонная больница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Назаровская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Нижнеингашская</a:t>
                      </a:r>
                      <a:r>
                        <a:rPr lang="ru-RU" sz="1400" dirty="0">
                          <a:effectLst/>
                        </a:rPr>
                        <a:t>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1355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Норильская межрайонная больница №1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Северо-Енисейская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Таймырская межрайонная больница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62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475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59632" y="6237312"/>
            <a:ext cx="7200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/>
              <a:t>Использованных квот на ВРТ МЗ КК – 1500</a:t>
            </a:r>
          </a:p>
          <a:p>
            <a:r>
              <a:rPr lang="ru-RU" sz="1200" i="1" dirty="0"/>
              <a:t> Не направляет: </a:t>
            </a:r>
            <a:r>
              <a:rPr lang="ru-RU" sz="1200" i="1" dirty="0" err="1"/>
              <a:t>канск</a:t>
            </a:r>
            <a:r>
              <a:rPr lang="ru-RU" sz="1200" i="1" dirty="0"/>
              <a:t>, </a:t>
            </a:r>
            <a:r>
              <a:rPr lang="ru-RU" sz="1200" i="1" dirty="0" err="1"/>
              <a:t>сосновоборск</a:t>
            </a:r>
            <a:r>
              <a:rPr lang="ru-RU" sz="1200" i="1" dirty="0"/>
              <a:t>, </a:t>
            </a:r>
            <a:r>
              <a:rPr lang="ru-RU" sz="1200" i="1" dirty="0" err="1"/>
              <a:t>дивногорск</a:t>
            </a:r>
            <a:r>
              <a:rPr lang="ru-RU" sz="1200" i="1" dirty="0"/>
              <a:t>, </a:t>
            </a:r>
            <a:r>
              <a:rPr lang="ru-RU" sz="1200" i="1" dirty="0" err="1"/>
              <a:t>новоселово</a:t>
            </a:r>
            <a:r>
              <a:rPr lang="ru-RU" sz="1200" i="1" dirty="0"/>
              <a:t>, </a:t>
            </a:r>
            <a:r>
              <a:rPr lang="ru-RU" sz="1200" i="1" dirty="0" err="1" smtClean="0"/>
              <a:t>балахта</a:t>
            </a:r>
            <a:r>
              <a:rPr lang="ru-RU" sz="1200" i="1" dirty="0" smtClean="0"/>
              <a:t>, </a:t>
            </a:r>
            <a:r>
              <a:rPr lang="ru-RU" sz="1200" i="1" dirty="0" err="1" smtClean="0"/>
              <a:t>емельяново</a:t>
            </a:r>
            <a:r>
              <a:rPr lang="ru-RU" sz="1200" i="1" dirty="0" smtClean="0"/>
              <a:t> </a:t>
            </a:r>
            <a:r>
              <a:rPr lang="ru-RU" sz="1200" i="1" dirty="0"/>
              <a:t>и др. районы</a:t>
            </a:r>
            <a:r>
              <a:rPr lang="ru-RU" sz="1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854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141" y="188640"/>
            <a:ext cx="8229600" cy="792088"/>
          </a:xfrm>
        </p:spPr>
        <p:txBody>
          <a:bodyPr>
            <a:noAutofit/>
          </a:bodyPr>
          <a:lstStyle/>
          <a:p>
            <a:r>
              <a:rPr lang="ru-RU" sz="2800" b="1" dirty="0"/>
              <a:t>Мониторинг бесплодных пар</a:t>
            </a:r>
            <a:r>
              <a:rPr lang="ru-RU" sz="2800" b="1" dirty="0" smtClean="0"/>
              <a:t>, </a:t>
            </a:r>
            <a:br>
              <a:rPr lang="ru-RU" sz="2800" b="1" dirty="0" smtClean="0"/>
            </a:br>
            <a:r>
              <a:rPr lang="ru-RU" sz="2800" b="1" dirty="0" smtClean="0"/>
              <a:t>текущее состояние на 10.03.2023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03648" y="1091521"/>
            <a:ext cx="633670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Количество пациентов, имеющих продолжительность обследования и лечения менее двух </a:t>
            </a:r>
            <a:r>
              <a:rPr lang="ru-RU" dirty="0" smtClean="0"/>
              <a:t>лет - </a:t>
            </a:r>
            <a:r>
              <a:rPr lang="ru-RU" b="1" dirty="0" smtClean="0"/>
              <a:t>2138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95648" y="2204864"/>
            <a:ext cx="633670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Количество пациентов, имеющих продолжительность обследования и лечения </a:t>
            </a:r>
            <a:r>
              <a:rPr lang="ru-RU" b="1" u="sng" dirty="0" smtClean="0">
                <a:solidFill>
                  <a:srgbClr val="FF0000"/>
                </a:solidFill>
              </a:rPr>
              <a:t>более двух лет </a:t>
            </a:r>
            <a:r>
              <a:rPr lang="ru-RU" sz="2000" b="1" i="1" u="sng" dirty="0" smtClean="0">
                <a:solidFill>
                  <a:srgbClr val="FF0000"/>
                </a:solidFill>
              </a:rPr>
              <a:t>- 253</a:t>
            </a:r>
            <a:endParaRPr lang="ru-RU" sz="2000" b="1" i="1" u="sng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3632448"/>
            <a:ext cx="5216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/>
              <a:t>Отчет за период</a:t>
            </a:r>
            <a:r>
              <a:rPr lang="ru-RU" sz="2000" b="1" i="1" dirty="0"/>
              <a:t>: с 01.01.2023 по </a:t>
            </a:r>
            <a:r>
              <a:rPr lang="ru-RU" sz="2000" b="1" i="1" dirty="0" smtClean="0"/>
              <a:t>10.03.2023</a:t>
            </a:r>
            <a:endParaRPr lang="ru-RU" sz="2000" b="1" i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515641"/>
              </p:ext>
            </p:extLst>
          </p:nvPr>
        </p:nvGraphicFramePr>
        <p:xfrm>
          <a:off x="449200" y="4014356"/>
          <a:ext cx="8229600" cy="2438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0070"/>
                <a:gridCol w="2549530"/>
              </a:tblGrid>
              <a:tr h="237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Клинический диагноз, код МКБ 10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Число пациентов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N97.0 Женское бесплодие, связанное с отсутствием овуляции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N97.1 Женское бесплодие трубного происхождения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N97.2 Женское бесплодие маточного происхождения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N97.4 Женское бесплодие, связанное с мужскими факторами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N97.8 Другие формы женского бесплодия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N97.9 Женское бесплодие неуточненное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08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Итого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402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150" marR="9150" marT="45749" marB="4574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70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936104"/>
          </a:xfrm>
        </p:spPr>
        <p:txBody>
          <a:bodyPr>
            <a:normAutofit/>
          </a:bodyPr>
          <a:lstStyle/>
          <a:p>
            <a:r>
              <a:rPr lang="ru-RU" sz="2400" b="1" dirty="0"/>
              <a:t>Мониторинг бесплодных пар, поставленные на учет с 01.01.2017 по 01.03.2021 </a:t>
            </a:r>
            <a:r>
              <a:rPr lang="ru-RU" sz="2800" b="1" i="1" u="sng" dirty="0">
                <a:solidFill>
                  <a:srgbClr val="FF0000"/>
                </a:solidFill>
              </a:rPr>
              <a:t>с продолжением лечения 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759655"/>
              </p:ext>
            </p:extLst>
          </p:nvPr>
        </p:nvGraphicFramePr>
        <p:xfrm>
          <a:off x="323528" y="1196752"/>
          <a:ext cx="8424936" cy="5244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352"/>
                <a:gridCol w="3024336"/>
                <a:gridCol w="936104"/>
                <a:gridCol w="1296144"/>
              </a:tblGrid>
              <a:tr h="2146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Медицинская организация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ФИО Врача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Поставлено на учет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Продолжается лечение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Байкитская районная больница № 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Матвеева Галина Ивановна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Байкитская</a:t>
                      </a:r>
                      <a:r>
                        <a:rPr lang="ru-RU" sz="1400" dirty="0">
                          <a:effectLst/>
                        </a:rPr>
                        <a:t> районная больница № 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Попова Лейла Дмитриевна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Боготольская</a:t>
                      </a:r>
                      <a:r>
                        <a:rPr lang="ru-RU" sz="1400" dirty="0">
                          <a:effectLst/>
                        </a:rPr>
                        <a:t> МБ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Кляшторная Елена Анатольевна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Больница поселка Кедровый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Скрипаченко</a:t>
                      </a:r>
                      <a:r>
                        <a:rPr lang="ru-RU" sz="1400" dirty="0">
                          <a:effectLst/>
                        </a:rPr>
                        <a:t> Игорь Васильевич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Большеулуйская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Швец Любовь Александровна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Бородинская ГБ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Агафонова Людмила Петровна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Бородинская ГБ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Горинова</a:t>
                      </a:r>
                      <a:r>
                        <a:rPr lang="ru-RU" sz="1400" dirty="0">
                          <a:effectLst/>
                        </a:rPr>
                        <a:t> Наталья Ивановна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Бородинская ГБ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Межова</a:t>
                      </a:r>
                      <a:r>
                        <a:rPr lang="ru-RU" sz="1400" dirty="0">
                          <a:effectLst/>
                        </a:rPr>
                        <a:t> Елена Владимировна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Дзержинская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Туровец Галина Михайловна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Дивногорская межрайонная больница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Аксенова Татьяна Николаевна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Дивногорская межрайонная больница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Иосифова</a:t>
                      </a:r>
                      <a:r>
                        <a:rPr lang="ru-RU" sz="1400" dirty="0">
                          <a:effectLst/>
                        </a:rPr>
                        <a:t> Алёна Михайловна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Дивногорская межрайонная больница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Клименкова Светлана Владимировна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Дубининская городская больница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Кюттис Любовь Геннадьевна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Емельяновская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Курнавкина Татьяна Ивановна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Енисейская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Рябинин Александр Александрович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Игарская ГБ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Шульгина Наталья Андреевна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9248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Мониторинг бесплодных пар, </a:t>
            </a:r>
            <a:r>
              <a:rPr lang="ru-RU" sz="2800" b="1" dirty="0" smtClean="0"/>
              <a:t>поставленные </a:t>
            </a:r>
            <a:r>
              <a:rPr lang="ru-RU" sz="2800" b="1" dirty="0"/>
              <a:t>на учет с 01.01.2017 по 01.03.2021 </a:t>
            </a:r>
            <a:r>
              <a:rPr lang="ru-RU" sz="3100" b="1" i="1" u="sng" dirty="0">
                <a:solidFill>
                  <a:srgbClr val="FF0000"/>
                </a:solidFill>
              </a:rPr>
              <a:t>с продолжением лечения </a:t>
            </a:r>
            <a:endParaRPr lang="ru-RU" sz="3100" i="1" u="sng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177760"/>
              </p:ext>
            </p:extLst>
          </p:nvPr>
        </p:nvGraphicFramePr>
        <p:xfrm>
          <a:off x="323528" y="1124744"/>
          <a:ext cx="8229600" cy="887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2368"/>
                <a:gridCol w="2952328"/>
                <a:gridCol w="864096"/>
                <a:gridCol w="1100808"/>
              </a:tblGrid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Идринская</a:t>
                      </a:r>
                      <a:r>
                        <a:rPr lang="ru-RU" sz="1400" dirty="0">
                          <a:effectLst/>
                        </a:rPr>
                        <a:t>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Ольшанский Сергей Николаевич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Казачинская</a:t>
                      </a:r>
                      <a:r>
                        <a:rPr lang="ru-RU" sz="1400" dirty="0">
                          <a:effectLst/>
                        </a:rPr>
                        <a:t>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Егорова Марина Ивановна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Канская межрайонная больница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Задорина Елена Васильевна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42401"/>
              </p:ext>
            </p:extLst>
          </p:nvPr>
        </p:nvGraphicFramePr>
        <p:xfrm>
          <a:off x="323528" y="2060848"/>
          <a:ext cx="8229600" cy="4583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2368"/>
                <a:gridCol w="2952328"/>
                <a:gridCol w="936104"/>
                <a:gridCol w="1028800"/>
              </a:tblGrid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Клиническая больница №51 ФМБА России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Донская Наталья Александровна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Клиническая больница №51 ФМБА России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Потемкина Светлана Федоровна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Клиническая больница №51 ФМБА России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Романцова Елена Михайловна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Красноярская межрайонная клиническая больница №4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Коротенкова</a:t>
                      </a:r>
                      <a:r>
                        <a:rPr lang="ru-RU" sz="1400" dirty="0">
                          <a:effectLst/>
                        </a:rPr>
                        <a:t> Светлана Николаевна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Красноярский краевой центр охраны материнства и детства №2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Шиловская Анжела Анатольевна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Красноярский межрайонный родильный дом №1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Кудря</a:t>
                      </a:r>
                      <a:r>
                        <a:rPr lang="ru-RU" sz="1400" dirty="0">
                          <a:effectLst/>
                        </a:rPr>
                        <a:t> Дарья Юрьевна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Красноярский межрайонный родильный дом №2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Деревянко Екатерина Андреевна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Красноярский межрайонный родильный дом №5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Арбатская Евгения Владимировна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Красноярский межрайонный родильный дом №5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Красикова Анастасия Сергеевна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1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381977"/>
              </p:ext>
            </p:extLst>
          </p:nvPr>
        </p:nvGraphicFramePr>
        <p:xfrm>
          <a:off x="429011" y="2492896"/>
          <a:ext cx="8424936" cy="33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352"/>
                <a:gridCol w="2918853"/>
                <a:gridCol w="1041587"/>
                <a:gridCol w="1296144"/>
              </a:tblGrid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Назаровская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Шейфер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Елена Николаевна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194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Нижнеингашская</a:t>
                      </a:r>
                      <a:r>
                        <a:rPr lang="ru-RU" sz="1400" dirty="0">
                          <a:effectLst/>
                        </a:rPr>
                        <a:t>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Абакирова Айнура Бакытовна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Нижнеингашская</a:t>
                      </a:r>
                      <a:r>
                        <a:rPr lang="ru-RU" sz="1400" dirty="0">
                          <a:effectLst/>
                        </a:rPr>
                        <a:t> РБ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Фадина Наталья Михайловна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Новоселовская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Башмакова Галина Михайловна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Саянская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Высоцкая Елена Валерьевна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Ужурская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Горшенкова</a:t>
                      </a:r>
                      <a:r>
                        <a:rPr lang="ru-RU" sz="1400" dirty="0">
                          <a:effectLst/>
                        </a:rPr>
                        <a:t> Ольга Петровна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Уярская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Лебедева Галина Николаевна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Уярская РБ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Шульга Раиса Николаевна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293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ФГБУ Федеральный Сибирский научно-клинический центр ФМБА России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Усова Ольга Валерьевна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  <a:tr h="188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ЧУЗ "Клиническая больница "РЖД-Медицина" города Красноярск"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</a:rPr>
                        <a:t>Бачкова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Дарья Александровна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987122"/>
              </p:ext>
            </p:extLst>
          </p:nvPr>
        </p:nvGraphicFramePr>
        <p:xfrm>
          <a:off x="384592" y="1772816"/>
          <a:ext cx="8507887" cy="509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0598"/>
                <a:gridCol w="2981396"/>
                <a:gridCol w="1090755"/>
                <a:gridCol w="1225138"/>
              </a:tblGrid>
              <a:tr h="2146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Медицинская организация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ФИО Врача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Поставлено на учет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Продолжается лечение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57" marR="8257" marT="41284" marB="41284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5536" y="332656"/>
            <a:ext cx="87484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Мониторинг бесплодных пар, поставленные на учет с 01.01.2017 по 01.03.2021 </a:t>
            </a:r>
            <a:r>
              <a:rPr lang="ru-RU" sz="2800" b="1" i="1" u="sng" dirty="0">
                <a:solidFill>
                  <a:srgbClr val="FF0000"/>
                </a:solidFill>
              </a:rPr>
              <a:t>с продолжением лечения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9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Основные текущие проблемы</a:t>
            </a:r>
            <a:endParaRPr lang="ru-RU" sz="3200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5259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Неполный охват мониторингом пациенток с бесплодием.</a:t>
            </a:r>
          </a:p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наблюдение более 1-го 2-ух лет.</a:t>
            </a:r>
          </a:p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мониторинге направленных на комиссию по ВРТ.</a:t>
            </a:r>
          </a:p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мониторинге пациентов направленных на обследование по поводу бесплодия (комплексную услугу)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57133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7523</TotalTime>
  <Words>761</Words>
  <Application>Microsoft Office PowerPoint</Application>
  <PresentationFormat>Экран (4:3)</PresentationFormat>
  <Paragraphs>254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Специальное оформление</vt:lpstr>
      <vt:lpstr> МОНИТОРИНГ БЕСПЛОДИЯ  СУПРУЖЕСКИХ ПАР</vt:lpstr>
      <vt:lpstr>состояние мониторинга бесплодия  итоги 2022г. </vt:lpstr>
      <vt:lpstr>Направления на ЭКО за период с 01.01.2022 по 31.12.2022 (мониторинг бесплодия)</vt:lpstr>
      <vt:lpstr>Мониторинг бесплодных пар,  текущее состояние на 10.03.2023</vt:lpstr>
      <vt:lpstr>Мониторинг бесплодных пар, поставленные на учет с 01.01.2017 по 01.03.2021 с продолжением лечения </vt:lpstr>
      <vt:lpstr>Мониторинг бесплодных пар, поставленные на учет с 01.01.2017 по 01.03.2021 с продолжением лечения </vt:lpstr>
      <vt:lpstr>Презентация PowerPoint</vt:lpstr>
      <vt:lpstr>Основные текущие проблемы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модуля АТЭ в среде qMS</dc:title>
  <dc:creator>Екатерина</dc:creator>
  <cp:lastModifiedBy>Тимур А. Шагеев</cp:lastModifiedBy>
  <cp:revision>415</cp:revision>
  <dcterms:created xsi:type="dcterms:W3CDTF">2015-10-01T00:29:33Z</dcterms:created>
  <dcterms:modified xsi:type="dcterms:W3CDTF">2023-03-13T06:22:09Z</dcterms:modified>
</cp:coreProperties>
</file>