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2"/>
  </p:notesMasterIdLst>
  <p:sldIdLst>
    <p:sldId id="256" r:id="rId2"/>
    <p:sldId id="396" r:id="rId3"/>
    <p:sldId id="439" r:id="rId4"/>
    <p:sldId id="440" r:id="rId5"/>
    <p:sldId id="441" r:id="rId6"/>
    <p:sldId id="442" r:id="rId7"/>
    <p:sldId id="424" r:id="rId8"/>
    <p:sldId id="423" r:id="rId9"/>
    <p:sldId id="426" r:id="rId10"/>
    <p:sldId id="425" r:id="rId11"/>
    <p:sldId id="443" r:id="rId12"/>
    <p:sldId id="444" r:id="rId13"/>
    <p:sldId id="398" r:id="rId14"/>
    <p:sldId id="445" r:id="rId15"/>
    <p:sldId id="404" r:id="rId16"/>
    <p:sldId id="427" r:id="rId17"/>
    <p:sldId id="405" r:id="rId18"/>
    <p:sldId id="406" r:id="rId19"/>
    <p:sldId id="407" r:id="rId20"/>
    <p:sldId id="451" r:id="rId21"/>
    <p:sldId id="409" r:id="rId22"/>
    <p:sldId id="410" r:id="rId23"/>
    <p:sldId id="446" r:id="rId24"/>
    <p:sldId id="447" r:id="rId25"/>
    <p:sldId id="411" r:id="rId26"/>
    <p:sldId id="412" r:id="rId27"/>
    <p:sldId id="413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48" r:id="rId38"/>
    <p:sldId id="414" r:id="rId39"/>
    <p:sldId id="415" r:id="rId40"/>
    <p:sldId id="449" r:id="rId41"/>
  </p:sldIdLst>
  <p:sldSz cx="9144000" cy="6858000" type="screen4x3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000"/>
    <a:srgbClr val="CC3300"/>
    <a:srgbClr val="FFFFCC"/>
    <a:srgbClr val="FF6699"/>
    <a:srgbClr val="FF9933"/>
    <a:srgbClr val="FF6600"/>
    <a:srgbClr val="FFFAE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308895968127141"/>
          <c:y val="3.4375000000000017E-2"/>
          <c:w val="0.77838556748787624"/>
          <c:h val="0.7354473425196859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0"/>
              <c:layout>
                <c:manualLayout>
                  <c:x val="-0.3925628594515943"/>
                  <c:y val="-4.8991470083570984E-3"/>
                </c:manualLayout>
              </c:layout>
              <c:showVal val="1"/>
            </c:dLbl>
            <c:dLbl>
              <c:idx val="1"/>
              <c:layout>
                <c:manualLayout>
                  <c:x val="-0.33155667798588384"/>
                  <c:y val="-1.4697441025071275E-2"/>
                </c:manualLayout>
              </c:layout>
              <c:showVal val="1"/>
            </c:dLbl>
            <c:dLbl>
              <c:idx val="2"/>
              <c:layout>
                <c:manualLayout>
                  <c:x val="-0.27055007881123377"/>
                  <c:y val="-9.654156074161719E-3"/>
                </c:manualLayout>
              </c:layout>
              <c:showVal val="1"/>
            </c:dLbl>
            <c:dLbl>
              <c:idx val="3"/>
              <c:layout>
                <c:manualLayout>
                  <c:x val="-0.22545839900936185"/>
                  <c:y val="-7.3487205125356524E-3"/>
                </c:manualLayout>
              </c:layout>
              <c:showVal val="1"/>
            </c:dLbl>
            <c:txPr>
              <a:bodyPr/>
              <a:lstStyle/>
              <a:p>
                <a:pPr>
                  <a:defRPr sz="17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0-4 </c:v>
                </c:pt>
                <c:pt idx="1">
                  <c:v>5-9</c:v>
                </c:pt>
                <c:pt idx="2">
                  <c:v>10-14</c:v>
                </c:pt>
                <c:pt idx="3">
                  <c:v>15-17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170540</c:v>
                </c:pt>
                <c:pt idx="1">
                  <c:v>149719</c:v>
                </c:pt>
                <c:pt idx="2">
                  <c:v>135838</c:v>
                </c:pt>
                <c:pt idx="3">
                  <c:v>93424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3925628594515943"/>
                  <c:y val="-1.2247867520892739E-2"/>
                </c:manualLayout>
              </c:layout>
              <c:showVal val="1"/>
            </c:dLbl>
            <c:dLbl>
              <c:idx val="1"/>
              <c:layout>
                <c:manualLayout>
                  <c:x val="-0.3766481489332863"/>
                  <c:y val="-9.7982940167141968E-3"/>
                </c:manualLayout>
              </c:layout>
              <c:showVal val="1"/>
            </c:dLbl>
            <c:dLbl>
              <c:idx val="2"/>
              <c:layout>
                <c:manualLayout>
                  <c:x val="-0.30503216045536957"/>
                  <c:y val="-4.7549863740630116E-3"/>
                </c:manualLayout>
              </c:layout>
              <c:showVal val="1"/>
            </c:dLbl>
            <c:dLbl>
              <c:idx val="3"/>
              <c:layout>
                <c:manualLayout>
                  <c:x val="-0.20158633323189992"/>
                  <c:y val="-1.4697441025071275E-2"/>
                </c:manualLayout>
              </c:layout>
              <c:tx>
                <c:rich>
                  <a:bodyPr/>
                  <a:lstStyle/>
                  <a:p>
                    <a:r>
                      <a:rPr lang="en-US" sz="1700" b="1" i="0" baseline="0" dirty="0">
                        <a:solidFill>
                          <a:schemeClr val="bg1"/>
                        </a:solidFill>
                      </a:rPr>
                      <a:t>80664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7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0-4 </c:v>
                </c:pt>
                <c:pt idx="1">
                  <c:v>5-9</c:v>
                </c:pt>
                <c:pt idx="2">
                  <c:v>10-14</c:v>
                </c:pt>
                <c:pt idx="3">
                  <c:v>15-17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200932</c:v>
                </c:pt>
                <c:pt idx="1">
                  <c:v>170659</c:v>
                </c:pt>
                <c:pt idx="2">
                  <c:v>149798</c:v>
                </c:pt>
                <c:pt idx="3">
                  <c:v>81455</c:v>
                </c:pt>
              </c:numCache>
            </c:numRef>
          </c:val>
        </c:ser>
        <c:shape val="cylinder"/>
        <c:axId val="54610560"/>
        <c:axId val="61551360"/>
        <c:axId val="0"/>
      </c:bar3DChart>
      <c:catAx>
        <c:axId val="5461056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400" dirty="0" smtClean="0"/>
                  <a:t>Возраст, </a:t>
                </a:r>
                <a:r>
                  <a:rPr lang="ru-RU" sz="1400" baseline="0" dirty="0" smtClean="0"/>
                  <a:t>лет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5.0866505862649444E-3"/>
              <c:y val="2.5868602362204601E-3"/>
            </c:manualLayout>
          </c:layout>
        </c:title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61551360"/>
        <c:crosses val="autoZero"/>
        <c:auto val="1"/>
        <c:lblAlgn val="ctr"/>
        <c:lblOffset val="100"/>
      </c:catAx>
      <c:valAx>
        <c:axId val="61551360"/>
        <c:scaling>
          <c:orientation val="minMax"/>
        </c:scaling>
        <c:axPos val="b"/>
        <c:majorGridlines/>
        <c:numFmt formatCode="General" sourceLinked="1"/>
        <c:tickLblPos val="nextTo"/>
        <c:crossAx val="54610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338607813705156"/>
          <c:y val="0.9072629593443865"/>
          <c:w val="0.35825684212461018"/>
          <c:h val="7.198771214963044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7375187479169084E-2"/>
          <c:y val="3.0794638338244598E-2"/>
          <c:w val="0.85136069950561044"/>
          <c:h val="0.8239060298414814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0"/>
              <c:layout>
                <c:manualLayout>
                  <c:x val="-0.52635210671036436"/>
                  <c:y val="-1.3997562881020277E-2"/>
                </c:manualLayout>
              </c:layout>
              <c:showVal val="1"/>
            </c:dLbl>
            <c:dLbl>
              <c:idx val="1"/>
              <c:layout>
                <c:manualLayout>
                  <c:x val="-0.44643477113654084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0.36927320575491657"/>
                  <c:y val="-1.3997562881020277E-2"/>
                </c:manualLayout>
              </c:layout>
              <c:showVal val="1"/>
            </c:dLbl>
            <c:dLbl>
              <c:idx val="3"/>
              <c:layout>
                <c:manualLayout>
                  <c:x val="-0.23747513297133688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7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0-4 </c:v>
                </c:pt>
                <c:pt idx="1">
                  <c:v>5-9</c:v>
                </c:pt>
                <c:pt idx="2">
                  <c:v>10-14</c:v>
                </c:pt>
                <c:pt idx="3">
                  <c:v>15-17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82750</c:v>
                </c:pt>
                <c:pt idx="1">
                  <c:v>73138</c:v>
                </c:pt>
                <c:pt idx="2">
                  <c:v>66377</c:v>
                </c:pt>
                <c:pt idx="3">
                  <c:v>45744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0.46572516248194645"/>
                  <c:y val="-8.3985377286121647E-3"/>
                </c:manualLayout>
              </c:layout>
              <c:showVal val="1"/>
            </c:dLbl>
            <c:dLbl>
              <c:idx val="1"/>
              <c:layout>
                <c:manualLayout>
                  <c:x val="-0.35825012498611253"/>
                  <c:y val="-8.3985377286121647E-3"/>
                </c:manualLayout>
              </c:layout>
              <c:showVal val="1"/>
            </c:dLbl>
            <c:dLbl>
              <c:idx val="2"/>
              <c:layout>
                <c:manualLayout>
                  <c:x val="-0.29211164037329185"/>
                  <c:y val="-5.5990251524081162E-3"/>
                </c:manualLayout>
              </c:layout>
              <c:showVal val="1"/>
            </c:dLbl>
            <c:dLbl>
              <c:idx val="3"/>
              <c:layout>
                <c:manualLayout>
                  <c:x val="-0.23699667050883241"/>
                  <c:y val="-2.204340611184302E-7"/>
                </c:manualLayout>
              </c:layout>
              <c:showVal val="1"/>
            </c:dLbl>
            <c:txPr>
              <a:bodyPr/>
              <a:lstStyle/>
              <a:p>
                <a:pPr>
                  <a:defRPr sz="17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0-4 </c:v>
                </c:pt>
                <c:pt idx="1">
                  <c:v>5-9</c:v>
                </c:pt>
                <c:pt idx="2">
                  <c:v>10-14</c:v>
                </c:pt>
                <c:pt idx="3">
                  <c:v>15-17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97837</c:v>
                </c:pt>
                <c:pt idx="1">
                  <c:v>82955</c:v>
                </c:pt>
                <c:pt idx="2">
                  <c:v>73151</c:v>
                </c:pt>
                <c:pt idx="3">
                  <c:v>39731</c:v>
                </c:pt>
              </c:numCache>
            </c:numRef>
          </c:val>
        </c:ser>
        <c:shape val="cylinder"/>
        <c:axId val="61593472"/>
        <c:axId val="61595008"/>
        <c:axId val="0"/>
      </c:bar3DChart>
      <c:catAx>
        <c:axId val="61593472"/>
        <c:scaling>
          <c:orientation val="minMax"/>
        </c:scaling>
        <c:delete val="1"/>
        <c:axPos val="l"/>
        <c:tickLblPos val="none"/>
        <c:crossAx val="61595008"/>
        <c:crosses val="autoZero"/>
        <c:auto val="1"/>
        <c:lblAlgn val="ctr"/>
        <c:lblOffset val="100"/>
      </c:catAx>
      <c:valAx>
        <c:axId val="61595008"/>
        <c:scaling>
          <c:orientation val="minMax"/>
        </c:scaling>
        <c:axPos val="b"/>
        <c:majorGridlines/>
        <c:numFmt formatCode="General" sourceLinked="1"/>
        <c:tickLblPos val="nextTo"/>
        <c:crossAx val="61593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Аборты 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1468</c:v>
                </c:pt>
                <c:pt idx="1">
                  <c:v>1372</c:v>
                </c:pt>
                <c:pt idx="2">
                  <c:v>1185</c:v>
                </c:pt>
                <c:pt idx="3">
                  <c:v>1067</c:v>
                </c:pt>
                <c:pt idx="4">
                  <c:v>918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Роды 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1973</c:v>
                </c:pt>
                <c:pt idx="1">
                  <c:v>1800</c:v>
                </c:pt>
                <c:pt idx="2">
                  <c:v>2000</c:v>
                </c:pt>
                <c:pt idx="3">
                  <c:v>1780</c:v>
                </c:pt>
                <c:pt idx="4">
                  <c:v>1351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70861184"/>
        <c:axId val="70862720"/>
        <c:axId val="0"/>
      </c:bar3DChart>
      <c:catAx>
        <c:axId val="70861184"/>
        <c:scaling>
          <c:orientation val="minMax"/>
        </c:scaling>
        <c:axPos val="l"/>
        <c:numFmt formatCode="General" sourceLinked="1"/>
        <c:majorTickMark val="none"/>
        <c:tickLblPos val="nextTo"/>
        <c:crossAx val="70862720"/>
        <c:crosses val="autoZero"/>
        <c:auto val="1"/>
        <c:lblAlgn val="ctr"/>
        <c:lblOffset val="100"/>
      </c:catAx>
      <c:valAx>
        <c:axId val="7086272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708611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939698492462387E-2"/>
          <c:y val="6.6137566137566134E-2"/>
          <c:w val="0.38944723618090471"/>
          <c:h val="0.820105820105820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78">
              <a:noFill/>
            </a:ln>
          </c:spPr>
          <c:dPt>
            <c:idx val="1"/>
            <c:spPr>
              <a:solidFill>
                <a:schemeClr val="accent2"/>
              </a:solidFill>
              <a:ln w="25378">
                <a:noFill/>
              </a:ln>
            </c:spPr>
          </c:dPt>
          <c:dPt>
            <c:idx val="2"/>
            <c:spPr>
              <a:solidFill>
                <a:schemeClr val="hlink"/>
              </a:solidFill>
              <a:ln w="25378">
                <a:noFill/>
              </a:ln>
            </c:spPr>
          </c:dPt>
          <c:dPt>
            <c:idx val="3"/>
            <c:spPr>
              <a:solidFill>
                <a:schemeClr val="folHlink"/>
              </a:solidFill>
              <a:ln w="25378">
                <a:noFill/>
              </a:ln>
            </c:spPr>
          </c:dPt>
          <c:dPt>
            <c:idx val="4"/>
            <c:spPr>
              <a:solidFill>
                <a:schemeClr val="bg2"/>
              </a:solidFill>
              <a:ln w="25378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378">
                <a:noFill/>
              </a:ln>
            </c:spPr>
          </c:dPt>
          <c:dPt>
            <c:idx val="6"/>
            <c:spPr>
              <a:solidFill>
                <a:srgbClr val="0066CC"/>
              </a:solidFill>
              <a:ln w="25378">
                <a:noFill/>
              </a:ln>
            </c:spPr>
          </c:dPt>
          <c:dPt>
            <c:idx val="7"/>
            <c:spPr>
              <a:solidFill>
                <a:srgbClr val="CCCCFF"/>
              </a:solidFill>
              <a:ln w="25378">
                <a:noFill/>
              </a:ln>
            </c:spPr>
          </c:dPt>
          <c:dPt>
            <c:idx val="8"/>
            <c:spPr>
              <a:solidFill>
                <a:srgbClr val="339966"/>
              </a:solidFill>
              <a:ln w="25378">
                <a:noFill/>
              </a:ln>
            </c:spPr>
          </c:dPt>
          <c:dPt>
            <c:idx val="9"/>
            <c:spPr>
              <a:solidFill>
                <a:srgbClr val="993300"/>
              </a:solidFill>
              <a:ln w="25378">
                <a:noFill/>
              </a:ln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pPr>
                      <a:defRPr sz="1599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19%</a:t>
                    </a:r>
                  </a:p>
                </c:rich>
              </c:tx>
              <c:spPr>
                <a:noFill/>
                <a:ln w="25378">
                  <a:noFill/>
                </a:ln>
              </c:spPr>
              <c:dLblPos val="outEnd"/>
            </c:dLbl>
            <c:numFmt formatCode="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Percent val="1"/>
          </c:dLbls>
          <c:cat>
            <c:strRef>
              <c:f>Sheet1!$B$1:$L$1</c:f>
              <c:strCache>
                <c:ptCount val="10"/>
                <c:pt idx="0">
                  <c:v>Трубный фактор</c:v>
                </c:pt>
                <c:pt idx="1">
                  <c:v>Овуляторная дисфункция</c:v>
                </c:pt>
                <c:pt idx="2">
                  <c:v>Сниженный овариальный резерв</c:v>
                </c:pt>
                <c:pt idx="3">
                  <c:v>Эндометриоз</c:v>
                </c:pt>
                <c:pt idx="4">
                  <c:v>Маточный фактор</c:v>
                </c:pt>
                <c:pt idx="5">
                  <c:v>Мужской фактор</c:v>
                </c:pt>
                <c:pt idx="6">
                  <c:v>Другие причины</c:v>
                </c:pt>
                <c:pt idx="7">
                  <c:v>Необъяснимое бесплодие</c:v>
                </c:pt>
                <c:pt idx="8">
                  <c:v>Множественные женские факторы</c:v>
                </c:pt>
                <c:pt idx="9">
                  <c:v>Множественные мужские и женские факторы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0"/>
                <c:pt idx="0">
                  <c:v>0.13600000000000001</c:v>
                </c:pt>
                <c:pt idx="1">
                  <c:v>6.0000000000000026E-2</c:v>
                </c:pt>
                <c:pt idx="2">
                  <c:v>5.7000000000000023E-2</c:v>
                </c:pt>
                <c:pt idx="3" formatCode="0.00%">
                  <c:v>6.7000000000000032E-2</c:v>
                </c:pt>
                <c:pt idx="4" formatCode="0.00%">
                  <c:v>1.4000000000000002E-2</c:v>
                </c:pt>
                <c:pt idx="5" formatCode="0.00%">
                  <c:v>0.18800000000000008</c:v>
                </c:pt>
                <c:pt idx="6" formatCode="0.00%">
                  <c:v>5.6000000000000008E-2</c:v>
                </c:pt>
                <c:pt idx="7" formatCode="0.00%">
                  <c:v>0.11100000000000002</c:v>
                </c:pt>
                <c:pt idx="8" formatCode="0.00%">
                  <c:v>0.127</c:v>
                </c:pt>
                <c:pt idx="9" formatCode="0.00%">
                  <c:v>0.18500000000000008</c:v>
                </c:pt>
              </c:numCache>
            </c:numRef>
          </c:val>
        </c:ser>
        <c:firstSliceAng val="0"/>
      </c:pie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62939698492462282"/>
          <c:y val="2.9100529100529092E-2"/>
          <c:w val="0.35301507537688465"/>
          <c:h val="0.95238095238095233"/>
        </c:manualLayout>
      </c:layout>
      <c:spPr>
        <a:noFill/>
        <a:ln w="25378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24" b="1" i="0" u="none" strike="noStrike" baseline="0">
          <a:solidFill>
            <a:schemeClr val="tx1"/>
          </a:solidFill>
          <a:latin typeface="MS P????"/>
          <a:ea typeface="MS P????"/>
          <a:cs typeface="MS P????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0.13024</cdr:x>
      <cdr:y>0</cdr:y>
    </cdr:from>
    <cdr:to>
      <cdr:x>0.32865</cdr:x>
      <cdr:y>0.20156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0192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0.4375</cdr:x>
      <cdr:y>0</cdr:y>
    </cdr:from>
    <cdr:to>
      <cdr:x>0.63592</cdr:x>
      <cdr:y>0.20156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0"/>
          <a:ext cx="914421" cy="914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Численность девочек 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0"/>
            <a:ext cx="4303713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5621338" y="0"/>
            <a:ext cx="430212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8663" y="509588"/>
            <a:ext cx="3386137" cy="25415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992188" y="3230563"/>
            <a:ext cx="7935912" cy="305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0" y="6335713"/>
            <a:ext cx="4303713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5621338" y="6332538"/>
            <a:ext cx="4297362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F1361AF-0457-49B9-8C29-53F248A36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6125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BC160B-B937-46EB-877C-51BFDDB6E71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5621338" y="6334125"/>
            <a:ext cx="43005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672283-6ABE-40E1-9F97-7BA11AFAF1AA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621338" y="6335713"/>
            <a:ext cx="43021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E5FAD7-9231-4E54-B4F9-7111146E13FE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7250" cy="2549525"/>
          </a:xfrm>
          <a:solidFill>
            <a:srgbClr val="FFFFFF"/>
          </a:solidFill>
          <a:ln/>
        </p:spPr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607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68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5B8895-5E5C-4B3D-A49F-B1582137C63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5621338" y="6334125"/>
            <a:ext cx="43005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DB1BB6E-709C-43CA-9250-1AA633A7B76F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5621338" y="6335713"/>
            <a:ext cx="43021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8AD8871-F000-43A0-A441-F68606A298AA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3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7250" cy="2549525"/>
          </a:xfrm>
          <a:solidFill>
            <a:srgbClr val="FFFFFF"/>
          </a:solidFill>
          <a:ln/>
        </p:spPr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607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0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0FEAF0-ACEC-4C18-81AC-AB46BBE41E7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5621338" y="6334125"/>
            <a:ext cx="43005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23F5B10-673B-4A91-8AE7-3732BB05C538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5621338" y="6335713"/>
            <a:ext cx="43021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D0290F7-AC85-489A-8C10-D39D8043A126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4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7075" y="509588"/>
            <a:ext cx="3397250" cy="2549525"/>
          </a:xfrm>
          <a:solidFill>
            <a:srgbClr val="FFFFFF"/>
          </a:solidFill>
          <a:ln/>
        </p:spPr>
      </p:sp>
      <p:sp>
        <p:nvSpPr>
          <p:cNvPr id="174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2188" y="3230563"/>
            <a:ext cx="7943850" cy="30607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70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639302" y="509739"/>
            <a:ext cx="6559423" cy="25498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377901" y="3152578"/>
            <a:ext cx="7279386" cy="341663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639302" y="509739"/>
            <a:ext cx="6559423" cy="25498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Text Box 2"/>
          <p:cNvSpPr>
            <a:spLocks noGrp="1" noChangeArrowheads="1"/>
          </p:cNvSpPr>
          <p:nvPr>
            <p:ph type="body"/>
          </p:nvPr>
        </p:nvSpPr>
        <p:spPr>
          <a:xfrm>
            <a:off x="1377901" y="3152578"/>
            <a:ext cx="7279386" cy="3416632"/>
          </a:xfrm>
          <a:noFill/>
          <a:ln/>
        </p:spPr>
        <p:txBody>
          <a:bodyPr lIns="93600" tIns="46800" rIns="93600" bIns="46800"/>
          <a:lstStyle/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smtClean="0">
                <a:latin typeface="Arial" pitchFamily="34" charset="0"/>
                <a:cs typeface="Arial" pitchFamily="34" charset="0"/>
              </a:rPr>
              <a:t>Информация, собранная Центрами Контроля Заболеваний, указывает на то, что  у пар, которые в конечном итоге прибегают к помощи вспомогательных репродуктивных технологий (ВРТ),  присутствует множество факторов, влияющих на развитие бесплодия. Сюда относятся трубный фактор (13.6%), овуляторная дисфункция,  (6.0%), сниженный овариальный резерв (5.7%), эндометриоз (6.7%), маточный фактор (1.4%), мужской фактор (18.8%), другие причины (5.6%), необъяснимое бесплодие (11.1%), только женские множественные факторы (12.7%), и множественные мужские и женские факторы (18.5%)‏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1524107" y="6262678"/>
            <a:ext cx="7932893" cy="368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FFFFFF"/>
                </a:solidFill>
              </a:rPr>
              <a:t>Centers for Disease Control. 2002 assisted reproductive technology (ART) report: section 2—ART cycles using fresh, nondonor eggs or embryos. http://www.cdc.gov/ART/ART02/sect2_fig14-24.htm#Figure%2014. 2006.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639302" y="509739"/>
            <a:ext cx="6559423" cy="25498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Text Box 2"/>
          <p:cNvSpPr>
            <a:spLocks noGrp="1" noChangeArrowheads="1"/>
          </p:cNvSpPr>
          <p:nvPr>
            <p:ph type="body"/>
          </p:nvPr>
        </p:nvSpPr>
        <p:spPr>
          <a:xfrm>
            <a:off x="1377901" y="3152578"/>
            <a:ext cx="7279386" cy="3416632"/>
          </a:xfrm>
          <a:noFill/>
          <a:ln/>
        </p:spPr>
        <p:txBody>
          <a:bodyPr lIns="93600" tIns="46800" rIns="93600" bIns="46800"/>
          <a:lstStyle/>
          <a:p>
            <a:pPr marL="109538" indent="-1095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b="1" smtClean="0">
                <a:solidFill>
                  <a:srgbClr val="FFFFFF"/>
                </a:solidFill>
              </a:rPr>
              <a:t>Средний Возраст Женщин в Странах Евросоюза на Момент Рождения Первого Ребёнка, 1985-2000</a:t>
            </a:r>
          </a:p>
          <a:p>
            <a:pPr marL="109538" indent="-1095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smtClean="0">
                <a:solidFill>
                  <a:srgbClr val="FFFFFF"/>
                </a:solidFill>
              </a:rPr>
              <a:t>(Вертикальные полосы означают максимум и минимум)‏</a:t>
            </a:r>
          </a:p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000" smtClean="0">
              <a:latin typeface="Arial" pitchFamily="34" charset="0"/>
              <a:cs typeface="Arial" pitchFamily="34" charset="0"/>
            </a:endParaRPr>
          </a:p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smtClean="0">
                <a:latin typeface="Arial" pitchFamily="34" charset="0"/>
                <a:cs typeface="Arial" pitchFamily="34" charset="0"/>
              </a:rPr>
              <a:t>Супружеские пары в Европе поздно заводят детей.</a:t>
            </a:r>
          </a:p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smtClean="0">
                <a:latin typeface="Arial" pitchFamily="34" charset="0"/>
                <a:cs typeface="Arial" pitchFamily="34" charset="0"/>
              </a:rPr>
              <a:t>В среднем, женщина рожает первого ребёнка на три года позже по сравнению с предыдущим поколением. </a:t>
            </a:r>
            <a:endParaRPr lang="ru-RU" sz="1000" smtClean="0">
              <a:latin typeface="Arial" pitchFamily="34" charset="0"/>
              <a:cs typeface="Arial" pitchFamily="34" charset="0"/>
            </a:endParaRPr>
          </a:p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1000" smtClean="0">
              <a:latin typeface="Arial" pitchFamily="34" charset="0"/>
              <a:cs typeface="Arial" pitchFamily="34" charset="0"/>
            </a:endParaRPr>
          </a:p>
          <a:p>
            <a:pPr marL="109538" indent="-1095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b="1" smtClean="0">
                <a:solidFill>
                  <a:srgbClr val="FFFFFF"/>
                </a:solidFill>
              </a:rPr>
              <a:t>Средний Возраст Женщин в Странах Евросоюза на Момент Рождения Первого Ребёнка, 1985-2000</a:t>
            </a:r>
          </a:p>
          <a:p>
            <a:pPr marL="109538" indent="-10953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smtClean="0">
                <a:solidFill>
                  <a:srgbClr val="FFFFFF"/>
                </a:solidFill>
              </a:rPr>
              <a:t>(Вертикальные полосы означают максимум и минимум)‏</a:t>
            </a:r>
          </a:p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1524108" y="6357967"/>
            <a:ext cx="7988274" cy="273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l" eaLnBrk="1" hangingPunct="1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FFFFFF"/>
                </a:solidFill>
              </a:rPr>
              <a:t>Eurostat. The social situation in the European Union 2005-2006. http://ec.europa.eu/employment_social/social_situation/docs/ssr2005_2006_en.pdf. 2006.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mtClean="0">
                <a:latin typeface="Arial" pitchFamily="34" charset="0"/>
                <a:cs typeface="Arial" pitchFamily="34" charset="0"/>
              </a:rPr>
              <a:t>Овариальный резерв определяется как количество резидуальных </a:t>
            </a:r>
            <a:r>
              <a:rPr lang="ru-RU" smtClean="0">
                <a:latin typeface="Arial" pitchFamily="34" charset="0"/>
                <a:cs typeface="Arial" pitchFamily="34" charset="0"/>
              </a:rPr>
              <a:t>антральных</a:t>
            </a:r>
            <a:r>
              <a:rPr lang="en-GB" smtClean="0">
                <a:latin typeface="Arial" pitchFamily="34" charset="0"/>
                <a:cs typeface="Arial" pitchFamily="34" charset="0"/>
              </a:rPr>
              <a:t> фолликулов, способных к </a:t>
            </a:r>
            <a:r>
              <a:rPr lang="ru-RU" smtClean="0">
                <a:latin typeface="Arial" pitchFamily="34" charset="0"/>
                <a:cs typeface="Arial" pitchFamily="34" charset="0"/>
              </a:rPr>
              <a:t>дальнейшему развитию</a:t>
            </a:r>
            <a:r>
              <a:rPr lang="en-GB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mtClean="0">
                <a:latin typeface="Arial" pitchFamily="34" charset="0"/>
                <a:cs typeface="Arial" pitchFamily="34" charset="0"/>
              </a:rPr>
              <a:t>Прогностическими маркерами овариального резерва являются фолликулостимулирующий гормон (ФСГ), эстрадиол, ингибин В, анти-Мюллеровский гормон, и морфометрические маркеры яичника (например, объём яичника, количество антральных фолликулов и средний диаметр яичника).</a:t>
            </a: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639302" y="509739"/>
            <a:ext cx="6559423" cy="25498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2"/>
          <p:cNvSpPr>
            <a:spLocks noGrp="1" noChangeArrowheads="1"/>
          </p:cNvSpPr>
          <p:nvPr>
            <p:ph type="body"/>
          </p:nvPr>
        </p:nvSpPr>
        <p:spPr>
          <a:xfrm>
            <a:off x="1377901" y="3152578"/>
            <a:ext cx="7279386" cy="3416632"/>
          </a:xfrm>
          <a:noFill/>
          <a:ln/>
        </p:spPr>
        <p:txBody>
          <a:bodyPr lIns="93600" tIns="46800" rIns="93600" bIns="46800"/>
          <a:lstStyle/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smtClean="0">
                <a:latin typeface="Arial" pitchFamily="34" charset="0"/>
                <a:cs typeface="Arial" pitchFamily="34" charset="0"/>
              </a:rPr>
              <a:t>Количество антральных фолликулов (AFC) может быть определено путём получения трансвагинальных ультразвуковых изображений с использованием различных методик, включая двумерную эквивалентную технику, трёхмерные многоплоскостные изображения и объёмные обратные изображения. </a:t>
            </a:r>
          </a:p>
          <a:p>
            <a:pPr marL="109538" indent="-109538"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000" smtClean="0">
                <a:latin typeface="Arial" pitchFamily="34" charset="0"/>
                <a:cs typeface="Arial" pitchFamily="34" charset="0"/>
              </a:rPr>
              <a:t>Эта трехмерная методика показывает запись объёмного изображения, но обычно для подсчёта AFC достаточно традиционного двухмерного метода. </a:t>
            </a:r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1524108" y="6165093"/>
            <a:ext cx="8054732" cy="46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l" eaLnBrk="1" hangingPunct="1">
              <a:spcBef>
                <a:spcPts val="2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FFFFFF"/>
                </a:solidFill>
              </a:rPr>
              <a:t>Jayaprakasan K, Hilwah N, Kendall NR, et al. Does 3D ultrasound offer any advantage in the </a:t>
            </a:r>
            <a:br>
              <a:rPr lang="en-GB" sz="900">
                <a:solidFill>
                  <a:srgbClr val="FFFFFF"/>
                </a:solidFill>
              </a:rPr>
            </a:br>
            <a:r>
              <a:rPr lang="en-GB" sz="900">
                <a:solidFill>
                  <a:srgbClr val="FFFFFF"/>
                </a:solidFill>
              </a:rPr>
              <a:t>pretreatment assessment of ovarian reserve and prediction of outcome after assisted reproduction treatment? </a:t>
            </a:r>
            <a:br>
              <a:rPr lang="en-GB" sz="900">
                <a:solidFill>
                  <a:srgbClr val="FFFFFF"/>
                </a:solidFill>
              </a:rPr>
            </a:br>
            <a:r>
              <a:rPr lang="en-GB" sz="900" i="1">
                <a:solidFill>
                  <a:srgbClr val="FFFFFF"/>
                </a:solidFill>
              </a:rPr>
              <a:t>Hum Reprod</a:t>
            </a:r>
            <a:r>
              <a:rPr lang="en-GB" sz="900">
                <a:solidFill>
                  <a:srgbClr val="FFFFFF"/>
                </a:solidFill>
              </a:rPr>
              <a:t>. 2007;22:1932-1941.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mtClean="0">
                <a:latin typeface="Arial" pitchFamily="34" charset="0"/>
                <a:cs typeface="Arial" pitchFamily="34" charset="0"/>
              </a:rPr>
              <a:t>Овариальный резерв определяется как количество резидуальных </a:t>
            </a:r>
            <a:r>
              <a:rPr lang="ru-RU" smtClean="0">
                <a:latin typeface="Arial" pitchFamily="34" charset="0"/>
                <a:cs typeface="Arial" pitchFamily="34" charset="0"/>
              </a:rPr>
              <a:t>антральных</a:t>
            </a:r>
            <a:r>
              <a:rPr lang="en-GB" smtClean="0">
                <a:latin typeface="Arial" pitchFamily="34" charset="0"/>
                <a:cs typeface="Arial" pitchFamily="34" charset="0"/>
              </a:rPr>
              <a:t> фолликулов, способных к </a:t>
            </a:r>
            <a:r>
              <a:rPr lang="ru-RU" smtClean="0">
                <a:latin typeface="Arial" pitchFamily="34" charset="0"/>
                <a:cs typeface="Arial" pitchFamily="34" charset="0"/>
              </a:rPr>
              <a:t>дальнейшему развитию</a:t>
            </a:r>
            <a:r>
              <a:rPr lang="en-GB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GB" smtClean="0">
                <a:latin typeface="Arial" pitchFamily="34" charset="0"/>
                <a:cs typeface="Arial" pitchFamily="34" charset="0"/>
              </a:rPr>
              <a:t>Прогностическими маркерами овариального резерва являются фолликулостимулирующий гормон (ФСГ), эстрадиол, ингибин В, анти-Мюллеровский гормон, и морфометрические маркеры яичника (например, объём яичника, количество антральных фолликулов и средний диаметр яичника).</a:t>
            </a: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2575" y="1123950"/>
            <a:ext cx="2057400" cy="6372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2975" cy="6372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FD83-7B4D-4DAD-84F4-AC86F51E95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3838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205038"/>
            <a:ext cx="4035425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975600" y="6308725"/>
            <a:ext cx="773113" cy="215900"/>
          </a:xfrm>
          <a:prstGeom prst="rect">
            <a:avLst/>
          </a:prstGeom>
          <a:solidFill>
            <a:srgbClr val="7FBB5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77825" y="762000"/>
            <a:ext cx="773113" cy="381000"/>
          </a:xfrm>
          <a:prstGeom prst="rect">
            <a:avLst/>
          </a:prstGeom>
          <a:solidFill>
            <a:srgbClr val="67BEE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43000" y="762000"/>
            <a:ext cx="7653338" cy="381000"/>
          </a:xfrm>
          <a:prstGeom prst="rect">
            <a:avLst/>
          </a:prstGeom>
          <a:solidFill>
            <a:srgbClr val="0071B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458788" y="217488"/>
            <a:ext cx="4473575" cy="428625"/>
            <a:chOff x="289" y="137"/>
            <a:chExt cx="2818" cy="270"/>
          </a:xfrm>
        </p:grpSpPr>
        <p:grpSp>
          <p:nvGrpSpPr>
            <p:cNvPr id="2060" name="Group 5"/>
            <p:cNvGrpSpPr>
              <a:grpSpLocks/>
            </p:cNvGrpSpPr>
            <p:nvPr/>
          </p:nvGrpSpPr>
          <p:grpSpPr bwMode="auto">
            <a:xfrm>
              <a:off x="289" y="137"/>
              <a:ext cx="417" cy="270"/>
              <a:chOff x="289" y="137"/>
              <a:chExt cx="417" cy="270"/>
            </a:xfrm>
          </p:grpSpPr>
          <p:sp>
            <p:nvSpPr>
              <p:cNvPr id="2062" name="Freeform 6"/>
              <p:cNvSpPr>
                <a:spLocks noChangeArrowheads="1"/>
              </p:cNvSpPr>
              <p:nvPr/>
            </p:nvSpPr>
            <p:spPr bwMode="auto">
              <a:xfrm>
                <a:off x="542" y="243"/>
                <a:ext cx="164" cy="164"/>
              </a:xfrm>
              <a:custGeom>
                <a:avLst/>
                <a:gdLst>
                  <a:gd name="T0" fmla="*/ 13276 w 138"/>
                  <a:gd name="T1" fmla="*/ 0 h 138"/>
                  <a:gd name="T2" fmla="*/ 5717 w 138"/>
                  <a:gd name="T3" fmla="*/ 0 h 138"/>
                  <a:gd name="T4" fmla="*/ 5717 w 138"/>
                  <a:gd name="T5" fmla="*/ 0 h 138"/>
                  <a:gd name="T6" fmla="*/ 6391 w 138"/>
                  <a:gd name="T7" fmla="*/ 2 h 138"/>
                  <a:gd name="T8" fmla="*/ 7026 w 138"/>
                  <a:gd name="T9" fmla="*/ 452 h 138"/>
                  <a:gd name="T10" fmla="*/ 7502 w 138"/>
                  <a:gd name="T11" fmla="*/ 1137 h 138"/>
                  <a:gd name="T12" fmla="*/ 7802 w 138"/>
                  <a:gd name="T13" fmla="*/ 1999 h 138"/>
                  <a:gd name="T14" fmla="*/ 7802 w 138"/>
                  <a:gd name="T15" fmla="*/ 5717 h 138"/>
                  <a:gd name="T16" fmla="*/ 7802 w 138"/>
                  <a:gd name="T17" fmla="*/ 5717 h 138"/>
                  <a:gd name="T18" fmla="*/ 7502 w 138"/>
                  <a:gd name="T19" fmla="*/ 6391 h 138"/>
                  <a:gd name="T20" fmla="*/ 7026 w 138"/>
                  <a:gd name="T21" fmla="*/ 7026 h 138"/>
                  <a:gd name="T22" fmla="*/ 6391 w 138"/>
                  <a:gd name="T23" fmla="*/ 7502 h 138"/>
                  <a:gd name="T24" fmla="*/ 5717 w 138"/>
                  <a:gd name="T25" fmla="*/ 7502 h 138"/>
                  <a:gd name="T26" fmla="*/ 0 w 138"/>
                  <a:gd name="T27" fmla="*/ 7502 h 138"/>
                  <a:gd name="T28" fmla="*/ 0 w 138"/>
                  <a:gd name="T29" fmla="*/ 13276 h 138"/>
                  <a:gd name="T30" fmla="*/ 0 w 138"/>
                  <a:gd name="T31" fmla="*/ 13276 h 138"/>
                  <a:gd name="T32" fmla="*/ 2 w 138"/>
                  <a:gd name="T33" fmla="*/ 13953 h 138"/>
                  <a:gd name="T34" fmla="*/ 638 w 138"/>
                  <a:gd name="T35" fmla="*/ 14698 h 138"/>
                  <a:gd name="T36" fmla="*/ 1407 w 138"/>
                  <a:gd name="T37" fmla="*/ 15150 h 138"/>
                  <a:gd name="T38" fmla="*/ 1999 w 138"/>
                  <a:gd name="T39" fmla="*/ 15301 h 138"/>
                  <a:gd name="T40" fmla="*/ 5717 w 138"/>
                  <a:gd name="T41" fmla="*/ 15301 h 138"/>
                  <a:gd name="T42" fmla="*/ 5717 w 138"/>
                  <a:gd name="T43" fmla="*/ 15301 h 138"/>
                  <a:gd name="T44" fmla="*/ 6391 w 138"/>
                  <a:gd name="T45" fmla="*/ 15150 h 138"/>
                  <a:gd name="T46" fmla="*/ 7026 w 138"/>
                  <a:gd name="T47" fmla="*/ 14698 h 138"/>
                  <a:gd name="T48" fmla="*/ 7502 w 138"/>
                  <a:gd name="T49" fmla="*/ 13953 h 138"/>
                  <a:gd name="T50" fmla="*/ 7802 w 138"/>
                  <a:gd name="T51" fmla="*/ 13276 h 138"/>
                  <a:gd name="T52" fmla="*/ 7802 w 138"/>
                  <a:gd name="T53" fmla="*/ 7502 h 138"/>
                  <a:gd name="T54" fmla="*/ 13276 w 138"/>
                  <a:gd name="T55" fmla="*/ 7502 h 138"/>
                  <a:gd name="T56" fmla="*/ 13276 w 138"/>
                  <a:gd name="T57" fmla="*/ 7502 h 138"/>
                  <a:gd name="T58" fmla="*/ 14274 w 138"/>
                  <a:gd name="T59" fmla="*/ 7502 h 138"/>
                  <a:gd name="T60" fmla="*/ 14874 w 138"/>
                  <a:gd name="T61" fmla="*/ 7026 h 138"/>
                  <a:gd name="T62" fmla="*/ 15150 w 138"/>
                  <a:gd name="T63" fmla="*/ 6391 h 138"/>
                  <a:gd name="T64" fmla="*/ 15301 w 138"/>
                  <a:gd name="T65" fmla="*/ 5717 h 138"/>
                  <a:gd name="T66" fmla="*/ 15301 w 138"/>
                  <a:gd name="T67" fmla="*/ 1999 h 138"/>
                  <a:gd name="T68" fmla="*/ 15301 w 138"/>
                  <a:gd name="T69" fmla="*/ 1999 h 138"/>
                  <a:gd name="T70" fmla="*/ 15150 w 138"/>
                  <a:gd name="T71" fmla="*/ 1137 h 138"/>
                  <a:gd name="T72" fmla="*/ 14874 w 138"/>
                  <a:gd name="T73" fmla="*/ 452 h 138"/>
                  <a:gd name="T74" fmla="*/ 14274 w 138"/>
                  <a:gd name="T75" fmla="*/ 2 h 138"/>
                  <a:gd name="T76" fmla="*/ 13276 w 138"/>
                  <a:gd name="T77" fmla="*/ 0 h 138"/>
                  <a:gd name="T78" fmla="*/ 13276 w 138"/>
                  <a:gd name="T79" fmla="*/ 0 h 1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8"/>
                  <a:gd name="T121" fmla="*/ 0 h 138"/>
                  <a:gd name="T122" fmla="*/ 138 w 138"/>
                  <a:gd name="T123" fmla="*/ 138 h 1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8" h="138">
                    <a:moveTo>
                      <a:pt x="120" y="0"/>
                    </a:moveTo>
                    <a:lnTo>
                      <a:pt x="52" y="0"/>
                    </a:lnTo>
                    <a:lnTo>
                      <a:pt x="58" y="2"/>
                    </a:lnTo>
                    <a:lnTo>
                      <a:pt x="64" y="4"/>
                    </a:lnTo>
                    <a:lnTo>
                      <a:pt x="68" y="10"/>
                    </a:lnTo>
                    <a:lnTo>
                      <a:pt x="70" y="18"/>
                    </a:lnTo>
                    <a:lnTo>
                      <a:pt x="70" y="52"/>
                    </a:lnTo>
                    <a:lnTo>
                      <a:pt x="68" y="58"/>
                    </a:lnTo>
                    <a:lnTo>
                      <a:pt x="64" y="64"/>
                    </a:lnTo>
                    <a:lnTo>
                      <a:pt x="58" y="68"/>
                    </a:lnTo>
                    <a:lnTo>
                      <a:pt x="52" y="68"/>
                    </a:lnTo>
                    <a:lnTo>
                      <a:pt x="0" y="68"/>
                    </a:lnTo>
                    <a:lnTo>
                      <a:pt x="0" y="120"/>
                    </a:lnTo>
                    <a:lnTo>
                      <a:pt x="2" y="126"/>
                    </a:lnTo>
                    <a:lnTo>
                      <a:pt x="6" y="132"/>
                    </a:lnTo>
                    <a:lnTo>
                      <a:pt x="12" y="136"/>
                    </a:lnTo>
                    <a:lnTo>
                      <a:pt x="18" y="138"/>
                    </a:lnTo>
                    <a:lnTo>
                      <a:pt x="52" y="138"/>
                    </a:lnTo>
                    <a:lnTo>
                      <a:pt x="58" y="136"/>
                    </a:lnTo>
                    <a:lnTo>
                      <a:pt x="64" y="132"/>
                    </a:lnTo>
                    <a:lnTo>
                      <a:pt x="68" y="126"/>
                    </a:lnTo>
                    <a:lnTo>
                      <a:pt x="70" y="120"/>
                    </a:lnTo>
                    <a:lnTo>
                      <a:pt x="70" y="68"/>
                    </a:lnTo>
                    <a:lnTo>
                      <a:pt x="120" y="68"/>
                    </a:lnTo>
                    <a:lnTo>
                      <a:pt x="128" y="68"/>
                    </a:lnTo>
                    <a:lnTo>
                      <a:pt x="134" y="64"/>
                    </a:lnTo>
                    <a:lnTo>
                      <a:pt x="136" y="58"/>
                    </a:lnTo>
                    <a:lnTo>
                      <a:pt x="138" y="52"/>
                    </a:lnTo>
                    <a:lnTo>
                      <a:pt x="138" y="18"/>
                    </a:lnTo>
                    <a:lnTo>
                      <a:pt x="136" y="10"/>
                    </a:lnTo>
                    <a:lnTo>
                      <a:pt x="134" y="4"/>
                    </a:lnTo>
                    <a:lnTo>
                      <a:pt x="128" y="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BB03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3" name="Freeform 7"/>
              <p:cNvSpPr>
                <a:spLocks noChangeArrowheads="1"/>
              </p:cNvSpPr>
              <p:nvPr/>
            </p:nvSpPr>
            <p:spPr bwMode="auto">
              <a:xfrm>
                <a:off x="375" y="243"/>
                <a:ext cx="247" cy="164"/>
              </a:xfrm>
              <a:custGeom>
                <a:avLst/>
                <a:gdLst>
                  <a:gd name="T0" fmla="*/ 2219 w 206"/>
                  <a:gd name="T1" fmla="*/ 0 h 138"/>
                  <a:gd name="T2" fmla="*/ 26132 w 206"/>
                  <a:gd name="T3" fmla="*/ 0 h 138"/>
                  <a:gd name="T4" fmla="*/ 26132 w 206"/>
                  <a:gd name="T5" fmla="*/ 0 h 138"/>
                  <a:gd name="T6" fmla="*/ 26761 w 206"/>
                  <a:gd name="T7" fmla="*/ 2 h 138"/>
                  <a:gd name="T8" fmla="*/ 27817 w 206"/>
                  <a:gd name="T9" fmla="*/ 452 h 138"/>
                  <a:gd name="T10" fmla="*/ 28368 w 206"/>
                  <a:gd name="T11" fmla="*/ 1137 h 138"/>
                  <a:gd name="T12" fmla="*/ 28575 w 206"/>
                  <a:gd name="T13" fmla="*/ 1999 h 138"/>
                  <a:gd name="T14" fmla="*/ 28575 w 206"/>
                  <a:gd name="T15" fmla="*/ 5717 h 138"/>
                  <a:gd name="T16" fmla="*/ 28575 w 206"/>
                  <a:gd name="T17" fmla="*/ 5717 h 138"/>
                  <a:gd name="T18" fmla="*/ 28368 w 206"/>
                  <a:gd name="T19" fmla="*/ 6391 h 138"/>
                  <a:gd name="T20" fmla="*/ 27817 w 206"/>
                  <a:gd name="T21" fmla="*/ 7026 h 138"/>
                  <a:gd name="T22" fmla="*/ 26761 w 206"/>
                  <a:gd name="T23" fmla="*/ 7502 h 138"/>
                  <a:gd name="T24" fmla="*/ 26132 w 206"/>
                  <a:gd name="T25" fmla="*/ 7502 h 138"/>
                  <a:gd name="T26" fmla="*/ 18887 w 206"/>
                  <a:gd name="T27" fmla="*/ 7502 h 138"/>
                  <a:gd name="T28" fmla="*/ 18887 w 206"/>
                  <a:gd name="T29" fmla="*/ 13276 h 138"/>
                  <a:gd name="T30" fmla="*/ 18887 w 206"/>
                  <a:gd name="T31" fmla="*/ 13276 h 138"/>
                  <a:gd name="T32" fmla="*/ 18887 w 206"/>
                  <a:gd name="T33" fmla="*/ 13953 h 138"/>
                  <a:gd name="T34" fmla="*/ 18240 w 206"/>
                  <a:gd name="T35" fmla="*/ 14698 h 138"/>
                  <a:gd name="T36" fmla="*/ 17539 w 206"/>
                  <a:gd name="T37" fmla="*/ 15150 h 138"/>
                  <a:gd name="T38" fmla="*/ 16650 w 206"/>
                  <a:gd name="T39" fmla="*/ 15301 h 138"/>
                  <a:gd name="T40" fmla="*/ 11808 w 206"/>
                  <a:gd name="T41" fmla="*/ 15301 h 138"/>
                  <a:gd name="T42" fmla="*/ 11808 w 206"/>
                  <a:gd name="T43" fmla="*/ 15301 h 138"/>
                  <a:gd name="T44" fmla="*/ 10855 w 206"/>
                  <a:gd name="T45" fmla="*/ 15150 h 138"/>
                  <a:gd name="T46" fmla="*/ 9909 w 206"/>
                  <a:gd name="T47" fmla="*/ 14698 h 138"/>
                  <a:gd name="T48" fmla="*/ 9789 w 206"/>
                  <a:gd name="T49" fmla="*/ 13953 h 138"/>
                  <a:gd name="T50" fmla="*/ 9482 w 206"/>
                  <a:gd name="T51" fmla="*/ 13276 h 138"/>
                  <a:gd name="T52" fmla="*/ 9482 w 206"/>
                  <a:gd name="T53" fmla="*/ 7502 h 138"/>
                  <a:gd name="T54" fmla="*/ 2219 w 206"/>
                  <a:gd name="T55" fmla="*/ 7502 h 138"/>
                  <a:gd name="T56" fmla="*/ 2219 w 206"/>
                  <a:gd name="T57" fmla="*/ 7502 h 138"/>
                  <a:gd name="T58" fmla="*/ 1393 w 206"/>
                  <a:gd name="T59" fmla="*/ 7502 h 138"/>
                  <a:gd name="T60" fmla="*/ 534 w 206"/>
                  <a:gd name="T61" fmla="*/ 7026 h 138"/>
                  <a:gd name="T62" fmla="*/ 0 w 206"/>
                  <a:gd name="T63" fmla="*/ 6391 h 138"/>
                  <a:gd name="T64" fmla="*/ 0 w 206"/>
                  <a:gd name="T65" fmla="*/ 5717 h 138"/>
                  <a:gd name="T66" fmla="*/ 0 w 206"/>
                  <a:gd name="T67" fmla="*/ 1999 h 138"/>
                  <a:gd name="T68" fmla="*/ 0 w 206"/>
                  <a:gd name="T69" fmla="*/ 1999 h 138"/>
                  <a:gd name="T70" fmla="*/ 0 w 206"/>
                  <a:gd name="T71" fmla="*/ 1137 h 138"/>
                  <a:gd name="T72" fmla="*/ 534 w 206"/>
                  <a:gd name="T73" fmla="*/ 452 h 138"/>
                  <a:gd name="T74" fmla="*/ 1393 w 206"/>
                  <a:gd name="T75" fmla="*/ 2 h 138"/>
                  <a:gd name="T76" fmla="*/ 2219 w 206"/>
                  <a:gd name="T77" fmla="*/ 0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6"/>
                  <a:gd name="T118" fmla="*/ 0 h 138"/>
                  <a:gd name="T119" fmla="*/ 206 w 206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6" h="138">
                    <a:moveTo>
                      <a:pt x="16" y="0"/>
                    </a:moveTo>
                    <a:lnTo>
                      <a:pt x="188" y="0"/>
                    </a:lnTo>
                    <a:lnTo>
                      <a:pt x="194" y="2"/>
                    </a:lnTo>
                    <a:lnTo>
                      <a:pt x="200" y="4"/>
                    </a:lnTo>
                    <a:lnTo>
                      <a:pt x="204" y="10"/>
                    </a:lnTo>
                    <a:lnTo>
                      <a:pt x="206" y="18"/>
                    </a:lnTo>
                    <a:lnTo>
                      <a:pt x="206" y="52"/>
                    </a:lnTo>
                    <a:lnTo>
                      <a:pt x="204" y="58"/>
                    </a:lnTo>
                    <a:lnTo>
                      <a:pt x="200" y="64"/>
                    </a:lnTo>
                    <a:lnTo>
                      <a:pt x="194" y="68"/>
                    </a:lnTo>
                    <a:lnTo>
                      <a:pt x="188" y="68"/>
                    </a:lnTo>
                    <a:lnTo>
                      <a:pt x="136" y="68"/>
                    </a:lnTo>
                    <a:lnTo>
                      <a:pt x="136" y="120"/>
                    </a:lnTo>
                    <a:lnTo>
                      <a:pt x="136" y="126"/>
                    </a:lnTo>
                    <a:lnTo>
                      <a:pt x="132" y="132"/>
                    </a:lnTo>
                    <a:lnTo>
                      <a:pt x="126" y="136"/>
                    </a:lnTo>
                    <a:lnTo>
                      <a:pt x="120" y="138"/>
                    </a:lnTo>
                    <a:lnTo>
                      <a:pt x="86" y="138"/>
                    </a:lnTo>
                    <a:lnTo>
                      <a:pt x="78" y="136"/>
                    </a:lnTo>
                    <a:lnTo>
                      <a:pt x="72" y="132"/>
                    </a:lnTo>
                    <a:lnTo>
                      <a:pt x="70" y="126"/>
                    </a:lnTo>
                    <a:lnTo>
                      <a:pt x="68" y="120"/>
                    </a:lnTo>
                    <a:lnTo>
                      <a:pt x="68" y="68"/>
                    </a:lnTo>
                    <a:lnTo>
                      <a:pt x="16" y="68"/>
                    </a:lnTo>
                    <a:lnTo>
                      <a:pt x="10" y="68"/>
                    </a:lnTo>
                    <a:lnTo>
                      <a:pt x="4" y="64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78C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" name="Freeform 8"/>
              <p:cNvSpPr>
                <a:spLocks noChangeArrowheads="1"/>
              </p:cNvSpPr>
              <p:nvPr/>
            </p:nvSpPr>
            <p:spPr bwMode="auto">
              <a:xfrm>
                <a:off x="375" y="243"/>
                <a:ext cx="247" cy="164"/>
              </a:xfrm>
              <a:custGeom>
                <a:avLst/>
                <a:gdLst>
                  <a:gd name="T0" fmla="*/ 2219 w 206"/>
                  <a:gd name="T1" fmla="*/ 0 h 138"/>
                  <a:gd name="T2" fmla="*/ 26132 w 206"/>
                  <a:gd name="T3" fmla="*/ 0 h 138"/>
                  <a:gd name="T4" fmla="*/ 26132 w 206"/>
                  <a:gd name="T5" fmla="*/ 0 h 138"/>
                  <a:gd name="T6" fmla="*/ 26761 w 206"/>
                  <a:gd name="T7" fmla="*/ 2 h 138"/>
                  <a:gd name="T8" fmla="*/ 27817 w 206"/>
                  <a:gd name="T9" fmla="*/ 452 h 138"/>
                  <a:gd name="T10" fmla="*/ 28368 w 206"/>
                  <a:gd name="T11" fmla="*/ 1137 h 138"/>
                  <a:gd name="T12" fmla="*/ 28575 w 206"/>
                  <a:gd name="T13" fmla="*/ 1999 h 138"/>
                  <a:gd name="T14" fmla="*/ 28575 w 206"/>
                  <a:gd name="T15" fmla="*/ 5717 h 138"/>
                  <a:gd name="T16" fmla="*/ 28575 w 206"/>
                  <a:gd name="T17" fmla="*/ 5717 h 138"/>
                  <a:gd name="T18" fmla="*/ 28368 w 206"/>
                  <a:gd name="T19" fmla="*/ 6391 h 138"/>
                  <a:gd name="T20" fmla="*/ 27817 w 206"/>
                  <a:gd name="T21" fmla="*/ 7026 h 138"/>
                  <a:gd name="T22" fmla="*/ 26761 w 206"/>
                  <a:gd name="T23" fmla="*/ 7502 h 138"/>
                  <a:gd name="T24" fmla="*/ 26132 w 206"/>
                  <a:gd name="T25" fmla="*/ 7502 h 138"/>
                  <a:gd name="T26" fmla="*/ 18887 w 206"/>
                  <a:gd name="T27" fmla="*/ 7502 h 138"/>
                  <a:gd name="T28" fmla="*/ 18887 w 206"/>
                  <a:gd name="T29" fmla="*/ 13276 h 138"/>
                  <a:gd name="T30" fmla="*/ 18887 w 206"/>
                  <a:gd name="T31" fmla="*/ 13276 h 138"/>
                  <a:gd name="T32" fmla="*/ 18887 w 206"/>
                  <a:gd name="T33" fmla="*/ 13953 h 138"/>
                  <a:gd name="T34" fmla="*/ 18240 w 206"/>
                  <a:gd name="T35" fmla="*/ 14698 h 138"/>
                  <a:gd name="T36" fmla="*/ 17539 w 206"/>
                  <a:gd name="T37" fmla="*/ 15150 h 138"/>
                  <a:gd name="T38" fmla="*/ 16650 w 206"/>
                  <a:gd name="T39" fmla="*/ 15301 h 138"/>
                  <a:gd name="T40" fmla="*/ 11808 w 206"/>
                  <a:gd name="T41" fmla="*/ 15301 h 138"/>
                  <a:gd name="T42" fmla="*/ 11808 w 206"/>
                  <a:gd name="T43" fmla="*/ 15301 h 138"/>
                  <a:gd name="T44" fmla="*/ 10855 w 206"/>
                  <a:gd name="T45" fmla="*/ 15150 h 138"/>
                  <a:gd name="T46" fmla="*/ 9909 w 206"/>
                  <a:gd name="T47" fmla="*/ 14698 h 138"/>
                  <a:gd name="T48" fmla="*/ 9789 w 206"/>
                  <a:gd name="T49" fmla="*/ 13953 h 138"/>
                  <a:gd name="T50" fmla="*/ 9482 w 206"/>
                  <a:gd name="T51" fmla="*/ 13276 h 138"/>
                  <a:gd name="T52" fmla="*/ 9482 w 206"/>
                  <a:gd name="T53" fmla="*/ 7502 h 138"/>
                  <a:gd name="T54" fmla="*/ 2219 w 206"/>
                  <a:gd name="T55" fmla="*/ 7502 h 138"/>
                  <a:gd name="T56" fmla="*/ 2219 w 206"/>
                  <a:gd name="T57" fmla="*/ 7502 h 138"/>
                  <a:gd name="T58" fmla="*/ 1393 w 206"/>
                  <a:gd name="T59" fmla="*/ 7502 h 138"/>
                  <a:gd name="T60" fmla="*/ 534 w 206"/>
                  <a:gd name="T61" fmla="*/ 7026 h 138"/>
                  <a:gd name="T62" fmla="*/ 0 w 206"/>
                  <a:gd name="T63" fmla="*/ 6391 h 138"/>
                  <a:gd name="T64" fmla="*/ 0 w 206"/>
                  <a:gd name="T65" fmla="*/ 5717 h 138"/>
                  <a:gd name="T66" fmla="*/ 0 w 206"/>
                  <a:gd name="T67" fmla="*/ 1999 h 138"/>
                  <a:gd name="T68" fmla="*/ 0 w 206"/>
                  <a:gd name="T69" fmla="*/ 1999 h 138"/>
                  <a:gd name="T70" fmla="*/ 0 w 206"/>
                  <a:gd name="T71" fmla="*/ 1137 h 138"/>
                  <a:gd name="T72" fmla="*/ 534 w 206"/>
                  <a:gd name="T73" fmla="*/ 452 h 138"/>
                  <a:gd name="T74" fmla="*/ 1393 w 206"/>
                  <a:gd name="T75" fmla="*/ 2 h 138"/>
                  <a:gd name="T76" fmla="*/ 2219 w 206"/>
                  <a:gd name="T77" fmla="*/ 0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6"/>
                  <a:gd name="T118" fmla="*/ 0 h 138"/>
                  <a:gd name="T119" fmla="*/ 206 w 206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6" h="138">
                    <a:moveTo>
                      <a:pt x="16" y="0"/>
                    </a:moveTo>
                    <a:lnTo>
                      <a:pt x="188" y="0"/>
                    </a:lnTo>
                    <a:lnTo>
                      <a:pt x="194" y="2"/>
                    </a:lnTo>
                    <a:lnTo>
                      <a:pt x="200" y="4"/>
                    </a:lnTo>
                    <a:lnTo>
                      <a:pt x="204" y="10"/>
                    </a:lnTo>
                    <a:lnTo>
                      <a:pt x="206" y="18"/>
                    </a:lnTo>
                    <a:lnTo>
                      <a:pt x="206" y="52"/>
                    </a:lnTo>
                    <a:lnTo>
                      <a:pt x="204" y="58"/>
                    </a:lnTo>
                    <a:lnTo>
                      <a:pt x="200" y="64"/>
                    </a:lnTo>
                    <a:lnTo>
                      <a:pt x="194" y="68"/>
                    </a:lnTo>
                    <a:lnTo>
                      <a:pt x="188" y="68"/>
                    </a:lnTo>
                    <a:lnTo>
                      <a:pt x="136" y="68"/>
                    </a:lnTo>
                    <a:lnTo>
                      <a:pt x="136" y="120"/>
                    </a:lnTo>
                    <a:lnTo>
                      <a:pt x="136" y="126"/>
                    </a:lnTo>
                    <a:lnTo>
                      <a:pt x="132" y="132"/>
                    </a:lnTo>
                    <a:lnTo>
                      <a:pt x="126" y="136"/>
                    </a:lnTo>
                    <a:lnTo>
                      <a:pt x="120" y="138"/>
                    </a:lnTo>
                    <a:lnTo>
                      <a:pt x="86" y="138"/>
                    </a:lnTo>
                    <a:lnTo>
                      <a:pt x="78" y="136"/>
                    </a:lnTo>
                    <a:lnTo>
                      <a:pt x="72" y="132"/>
                    </a:lnTo>
                    <a:lnTo>
                      <a:pt x="70" y="126"/>
                    </a:lnTo>
                    <a:lnTo>
                      <a:pt x="68" y="120"/>
                    </a:lnTo>
                    <a:lnTo>
                      <a:pt x="68" y="68"/>
                    </a:lnTo>
                    <a:lnTo>
                      <a:pt x="16" y="68"/>
                    </a:lnTo>
                    <a:lnTo>
                      <a:pt x="10" y="68"/>
                    </a:lnTo>
                    <a:lnTo>
                      <a:pt x="4" y="64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Freeform 9"/>
              <p:cNvSpPr>
                <a:spLocks noChangeArrowheads="1"/>
              </p:cNvSpPr>
              <p:nvPr/>
            </p:nvSpPr>
            <p:spPr bwMode="auto">
              <a:xfrm>
                <a:off x="289" y="243"/>
                <a:ext cx="164" cy="164"/>
              </a:xfrm>
              <a:custGeom>
                <a:avLst/>
                <a:gdLst>
                  <a:gd name="T0" fmla="*/ 15301 w 138"/>
                  <a:gd name="T1" fmla="*/ 13276 h 138"/>
                  <a:gd name="T2" fmla="*/ 15301 w 138"/>
                  <a:gd name="T3" fmla="*/ 7502 h 138"/>
                  <a:gd name="T4" fmla="*/ 9595 w 138"/>
                  <a:gd name="T5" fmla="*/ 7502 h 138"/>
                  <a:gd name="T6" fmla="*/ 9595 w 138"/>
                  <a:gd name="T7" fmla="*/ 7502 h 138"/>
                  <a:gd name="T8" fmla="*/ 8915 w 138"/>
                  <a:gd name="T9" fmla="*/ 7502 h 138"/>
                  <a:gd name="T10" fmla="*/ 8213 w 138"/>
                  <a:gd name="T11" fmla="*/ 7026 h 138"/>
                  <a:gd name="T12" fmla="*/ 7802 w 138"/>
                  <a:gd name="T13" fmla="*/ 6391 h 138"/>
                  <a:gd name="T14" fmla="*/ 7802 w 138"/>
                  <a:gd name="T15" fmla="*/ 5717 h 138"/>
                  <a:gd name="T16" fmla="*/ 7802 w 138"/>
                  <a:gd name="T17" fmla="*/ 1999 h 138"/>
                  <a:gd name="T18" fmla="*/ 7802 w 138"/>
                  <a:gd name="T19" fmla="*/ 1999 h 138"/>
                  <a:gd name="T20" fmla="*/ 7802 w 138"/>
                  <a:gd name="T21" fmla="*/ 1137 h 138"/>
                  <a:gd name="T22" fmla="*/ 8213 w 138"/>
                  <a:gd name="T23" fmla="*/ 452 h 138"/>
                  <a:gd name="T24" fmla="*/ 8915 w 138"/>
                  <a:gd name="T25" fmla="*/ 2 h 138"/>
                  <a:gd name="T26" fmla="*/ 9595 w 138"/>
                  <a:gd name="T27" fmla="*/ 0 h 138"/>
                  <a:gd name="T28" fmla="*/ 1999 w 138"/>
                  <a:gd name="T29" fmla="*/ 0 h 138"/>
                  <a:gd name="T30" fmla="*/ 1999 w 138"/>
                  <a:gd name="T31" fmla="*/ 0 h 138"/>
                  <a:gd name="T32" fmla="*/ 1137 w 138"/>
                  <a:gd name="T33" fmla="*/ 2 h 138"/>
                  <a:gd name="T34" fmla="*/ 638 w 138"/>
                  <a:gd name="T35" fmla="*/ 452 h 138"/>
                  <a:gd name="T36" fmla="*/ 2 w 138"/>
                  <a:gd name="T37" fmla="*/ 1137 h 138"/>
                  <a:gd name="T38" fmla="*/ 0 w 138"/>
                  <a:gd name="T39" fmla="*/ 1999 h 138"/>
                  <a:gd name="T40" fmla="*/ 0 w 138"/>
                  <a:gd name="T41" fmla="*/ 5717 h 138"/>
                  <a:gd name="T42" fmla="*/ 0 w 138"/>
                  <a:gd name="T43" fmla="*/ 5717 h 138"/>
                  <a:gd name="T44" fmla="*/ 2 w 138"/>
                  <a:gd name="T45" fmla="*/ 6391 h 138"/>
                  <a:gd name="T46" fmla="*/ 638 w 138"/>
                  <a:gd name="T47" fmla="*/ 7026 h 138"/>
                  <a:gd name="T48" fmla="*/ 1137 w 138"/>
                  <a:gd name="T49" fmla="*/ 7502 h 138"/>
                  <a:gd name="T50" fmla="*/ 1999 w 138"/>
                  <a:gd name="T51" fmla="*/ 7502 h 138"/>
                  <a:gd name="T52" fmla="*/ 7802 w 138"/>
                  <a:gd name="T53" fmla="*/ 7502 h 138"/>
                  <a:gd name="T54" fmla="*/ 7802 w 138"/>
                  <a:gd name="T55" fmla="*/ 13276 h 138"/>
                  <a:gd name="T56" fmla="*/ 7802 w 138"/>
                  <a:gd name="T57" fmla="*/ 13276 h 138"/>
                  <a:gd name="T58" fmla="*/ 7802 w 138"/>
                  <a:gd name="T59" fmla="*/ 13953 h 138"/>
                  <a:gd name="T60" fmla="*/ 8213 w 138"/>
                  <a:gd name="T61" fmla="*/ 14698 h 138"/>
                  <a:gd name="T62" fmla="*/ 8915 w 138"/>
                  <a:gd name="T63" fmla="*/ 15150 h 138"/>
                  <a:gd name="T64" fmla="*/ 9595 w 138"/>
                  <a:gd name="T65" fmla="*/ 15301 h 138"/>
                  <a:gd name="T66" fmla="*/ 13276 w 138"/>
                  <a:gd name="T67" fmla="*/ 15301 h 138"/>
                  <a:gd name="T68" fmla="*/ 13276 w 138"/>
                  <a:gd name="T69" fmla="*/ 15301 h 138"/>
                  <a:gd name="T70" fmla="*/ 14274 w 138"/>
                  <a:gd name="T71" fmla="*/ 15150 h 138"/>
                  <a:gd name="T72" fmla="*/ 14698 w 138"/>
                  <a:gd name="T73" fmla="*/ 14698 h 138"/>
                  <a:gd name="T74" fmla="*/ 15150 w 138"/>
                  <a:gd name="T75" fmla="*/ 13953 h 138"/>
                  <a:gd name="T76" fmla="*/ 15301 w 138"/>
                  <a:gd name="T77" fmla="*/ 13276 h 138"/>
                  <a:gd name="T78" fmla="*/ 15301 w 138"/>
                  <a:gd name="T79" fmla="*/ 13276 h 138"/>
                  <a:gd name="T80" fmla="*/ 15301 w 138"/>
                  <a:gd name="T81" fmla="*/ 13276 h 138"/>
                  <a:gd name="T82" fmla="*/ 15301 w 138"/>
                  <a:gd name="T83" fmla="*/ 13276 h 1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138"/>
                  <a:gd name="T128" fmla="*/ 138 w 138"/>
                  <a:gd name="T129" fmla="*/ 138 h 13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138">
                    <a:moveTo>
                      <a:pt x="138" y="120"/>
                    </a:moveTo>
                    <a:lnTo>
                      <a:pt x="138" y="68"/>
                    </a:lnTo>
                    <a:lnTo>
                      <a:pt x="86" y="68"/>
                    </a:lnTo>
                    <a:lnTo>
                      <a:pt x="80" y="68"/>
                    </a:lnTo>
                    <a:lnTo>
                      <a:pt x="74" y="64"/>
                    </a:lnTo>
                    <a:lnTo>
                      <a:pt x="70" y="58"/>
                    </a:lnTo>
                    <a:lnTo>
                      <a:pt x="70" y="52"/>
                    </a:lnTo>
                    <a:lnTo>
                      <a:pt x="70" y="18"/>
                    </a:lnTo>
                    <a:lnTo>
                      <a:pt x="70" y="10"/>
                    </a:lnTo>
                    <a:lnTo>
                      <a:pt x="74" y="4"/>
                    </a:lnTo>
                    <a:lnTo>
                      <a:pt x="80" y="2"/>
                    </a:lnTo>
                    <a:lnTo>
                      <a:pt x="86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8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6" y="64"/>
                    </a:lnTo>
                    <a:lnTo>
                      <a:pt x="10" y="68"/>
                    </a:lnTo>
                    <a:lnTo>
                      <a:pt x="18" y="68"/>
                    </a:lnTo>
                    <a:lnTo>
                      <a:pt x="70" y="68"/>
                    </a:lnTo>
                    <a:lnTo>
                      <a:pt x="70" y="120"/>
                    </a:lnTo>
                    <a:lnTo>
                      <a:pt x="70" y="126"/>
                    </a:lnTo>
                    <a:lnTo>
                      <a:pt x="74" y="132"/>
                    </a:lnTo>
                    <a:lnTo>
                      <a:pt x="80" y="136"/>
                    </a:lnTo>
                    <a:lnTo>
                      <a:pt x="86" y="138"/>
                    </a:lnTo>
                    <a:lnTo>
                      <a:pt x="120" y="138"/>
                    </a:lnTo>
                    <a:lnTo>
                      <a:pt x="128" y="136"/>
                    </a:lnTo>
                    <a:lnTo>
                      <a:pt x="132" y="132"/>
                    </a:lnTo>
                    <a:lnTo>
                      <a:pt x="136" y="126"/>
                    </a:lnTo>
                    <a:lnTo>
                      <a:pt x="138" y="120"/>
                    </a:lnTo>
                    <a:close/>
                  </a:path>
                </a:pathLst>
              </a:custGeom>
              <a:solidFill>
                <a:srgbClr val="73C16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" name="Freeform 10"/>
              <p:cNvSpPr>
                <a:spLocks noChangeArrowheads="1"/>
              </p:cNvSpPr>
              <p:nvPr/>
            </p:nvSpPr>
            <p:spPr bwMode="auto">
              <a:xfrm>
                <a:off x="552" y="138"/>
                <a:ext cx="83" cy="83"/>
              </a:xfrm>
              <a:custGeom>
                <a:avLst/>
                <a:gdLst>
                  <a:gd name="T0" fmla="*/ 0 w 72"/>
                  <a:gd name="T1" fmla="*/ 1835 h 72"/>
                  <a:gd name="T2" fmla="*/ 0 w 72"/>
                  <a:gd name="T3" fmla="*/ 1835 h 72"/>
                  <a:gd name="T4" fmla="*/ 0 w 72"/>
                  <a:gd name="T5" fmla="*/ 1546 h 72"/>
                  <a:gd name="T6" fmla="*/ 2 w 72"/>
                  <a:gd name="T7" fmla="*/ 1156 h 72"/>
                  <a:gd name="T8" fmla="*/ 279 w 72"/>
                  <a:gd name="T9" fmla="*/ 818 h 72"/>
                  <a:gd name="T10" fmla="*/ 534 w 72"/>
                  <a:gd name="T11" fmla="*/ 534 h 72"/>
                  <a:gd name="T12" fmla="*/ 818 w 72"/>
                  <a:gd name="T13" fmla="*/ 279 h 72"/>
                  <a:gd name="T14" fmla="*/ 1156 w 72"/>
                  <a:gd name="T15" fmla="*/ 210 h 72"/>
                  <a:gd name="T16" fmla="*/ 1383 w 72"/>
                  <a:gd name="T17" fmla="*/ 2 h 72"/>
                  <a:gd name="T18" fmla="*/ 1835 w 72"/>
                  <a:gd name="T19" fmla="*/ 0 h 72"/>
                  <a:gd name="T20" fmla="*/ 1835 w 72"/>
                  <a:gd name="T21" fmla="*/ 0 h 72"/>
                  <a:gd name="T22" fmla="*/ 2166 w 72"/>
                  <a:gd name="T23" fmla="*/ 2 h 72"/>
                  <a:gd name="T24" fmla="*/ 2560 w 72"/>
                  <a:gd name="T25" fmla="*/ 210 h 72"/>
                  <a:gd name="T26" fmla="*/ 2854 w 72"/>
                  <a:gd name="T27" fmla="*/ 279 h 72"/>
                  <a:gd name="T28" fmla="*/ 3108 w 72"/>
                  <a:gd name="T29" fmla="*/ 534 h 72"/>
                  <a:gd name="T30" fmla="*/ 3383 w 72"/>
                  <a:gd name="T31" fmla="*/ 818 h 72"/>
                  <a:gd name="T32" fmla="*/ 3492 w 72"/>
                  <a:gd name="T33" fmla="*/ 1156 h 72"/>
                  <a:gd name="T34" fmla="*/ 3583 w 72"/>
                  <a:gd name="T35" fmla="*/ 1546 h 72"/>
                  <a:gd name="T36" fmla="*/ 3734 w 72"/>
                  <a:gd name="T37" fmla="*/ 1835 h 72"/>
                  <a:gd name="T38" fmla="*/ 3734 w 72"/>
                  <a:gd name="T39" fmla="*/ 1835 h 72"/>
                  <a:gd name="T40" fmla="*/ 3583 w 72"/>
                  <a:gd name="T41" fmla="*/ 2221 h 72"/>
                  <a:gd name="T42" fmla="*/ 3492 w 72"/>
                  <a:gd name="T43" fmla="*/ 2560 h 72"/>
                  <a:gd name="T44" fmla="*/ 3383 w 72"/>
                  <a:gd name="T45" fmla="*/ 2854 h 72"/>
                  <a:gd name="T46" fmla="*/ 3108 w 72"/>
                  <a:gd name="T47" fmla="*/ 3147 h 72"/>
                  <a:gd name="T48" fmla="*/ 2854 w 72"/>
                  <a:gd name="T49" fmla="*/ 3383 h 72"/>
                  <a:gd name="T50" fmla="*/ 2560 w 72"/>
                  <a:gd name="T51" fmla="*/ 3583 h 72"/>
                  <a:gd name="T52" fmla="*/ 2166 w 72"/>
                  <a:gd name="T53" fmla="*/ 3734 h 72"/>
                  <a:gd name="T54" fmla="*/ 1835 w 72"/>
                  <a:gd name="T55" fmla="*/ 3734 h 72"/>
                  <a:gd name="T56" fmla="*/ 1835 w 72"/>
                  <a:gd name="T57" fmla="*/ 3734 h 72"/>
                  <a:gd name="T58" fmla="*/ 1383 w 72"/>
                  <a:gd name="T59" fmla="*/ 3734 h 72"/>
                  <a:gd name="T60" fmla="*/ 1156 w 72"/>
                  <a:gd name="T61" fmla="*/ 3583 h 72"/>
                  <a:gd name="T62" fmla="*/ 818 w 72"/>
                  <a:gd name="T63" fmla="*/ 3383 h 72"/>
                  <a:gd name="T64" fmla="*/ 534 w 72"/>
                  <a:gd name="T65" fmla="*/ 3147 h 72"/>
                  <a:gd name="T66" fmla="*/ 279 w 72"/>
                  <a:gd name="T67" fmla="*/ 2854 h 72"/>
                  <a:gd name="T68" fmla="*/ 2 w 72"/>
                  <a:gd name="T69" fmla="*/ 2560 h 72"/>
                  <a:gd name="T70" fmla="*/ 0 w 72"/>
                  <a:gd name="T71" fmla="*/ 2221 h 72"/>
                  <a:gd name="T72" fmla="*/ 0 w 72"/>
                  <a:gd name="T73" fmla="*/ 1835 h 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72"/>
                  <a:gd name="T113" fmla="*/ 72 w 72"/>
                  <a:gd name="T114" fmla="*/ 72 h 7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72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50" y="4"/>
                    </a:lnTo>
                    <a:lnTo>
                      <a:pt x="56" y="6"/>
                    </a:lnTo>
                    <a:lnTo>
                      <a:pt x="60" y="10"/>
                    </a:lnTo>
                    <a:lnTo>
                      <a:pt x="66" y="16"/>
                    </a:lnTo>
                    <a:lnTo>
                      <a:pt x="68" y="22"/>
                    </a:lnTo>
                    <a:lnTo>
                      <a:pt x="70" y="30"/>
                    </a:lnTo>
                    <a:lnTo>
                      <a:pt x="72" y="36"/>
                    </a:lnTo>
                    <a:lnTo>
                      <a:pt x="70" y="44"/>
                    </a:lnTo>
                    <a:lnTo>
                      <a:pt x="68" y="50"/>
                    </a:lnTo>
                    <a:lnTo>
                      <a:pt x="66" y="56"/>
                    </a:lnTo>
                    <a:lnTo>
                      <a:pt x="60" y="62"/>
                    </a:lnTo>
                    <a:lnTo>
                      <a:pt x="56" y="66"/>
                    </a:lnTo>
                    <a:lnTo>
                      <a:pt x="50" y="70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8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0" y="62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Freeform 11"/>
              <p:cNvSpPr>
                <a:spLocks noChangeArrowheads="1"/>
              </p:cNvSpPr>
              <p:nvPr/>
            </p:nvSpPr>
            <p:spPr bwMode="auto">
              <a:xfrm>
                <a:off x="360" y="138"/>
                <a:ext cx="83" cy="83"/>
              </a:xfrm>
              <a:custGeom>
                <a:avLst/>
                <a:gdLst>
                  <a:gd name="T0" fmla="*/ 0 w 72"/>
                  <a:gd name="T1" fmla="*/ 1835 h 72"/>
                  <a:gd name="T2" fmla="*/ 0 w 72"/>
                  <a:gd name="T3" fmla="*/ 1835 h 72"/>
                  <a:gd name="T4" fmla="*/ 2 w 72"/>
                  <a:gd name="T5" fmla="*/ 1546 h 72"/>
                  <a:gd name="T6" fmla="*/ 210 w 72"/>
                  <a:gd name="T7" fmla="*/ 1156 h 72"/>
                  <a:gd name="T8" fmla="*/ 279 w 72"/>
                  <a:gd name="T9" fmla="*/ 818 h 72"/>
                  <a:gd name="T10" fmla="*/ 616 w 72"/>
                  <a:gd name="T11" fmla="*/ 534 h 72"/>
                  <a:gd name="T12" fmla="*/ 818 w 72"/>
                  <a:gd name="T13" fmla="*/ 279 h 72"/>
                  <a:gd name="T14" fmla="*/ 1156 w 72"/>
                  <a:gd name="T15" fmla="*/ 210 h 72"/>
                  <a:gd name="T16" fmla="*/ 1546 w 72"/>
                  <a:gd name="T17" fmla="*/ 2 h 72"/>
                  <a:gd name="T18" fmla="*/ 1835 w 72"/>
                  <a:gd name="T19" fmla="*/ 0 h 72"/>
                  <a:gd name="T20" fmla="*/ 1835 w 72"/>
                  <a:gd name="T21" fmla="*/ 0 h 72"/>
                  <a:gd name="T22" fmla="*/ 2221 w 72"/>
                  <a:gd name="T23" fmla="*/ 2 h 72"/>
                  <a:gd name="T24" fmla="*/ 2560 w 72"/>
                  <a:gd name="T25" fmla="*/ 210 h 72"/>
                  <a:gd name="T26" fmla="*/ 2854 w 72"/>
                  <a:gd name="T27" fmla="*/ 279 h 72"/>
                  <a:gd name="T28" fmla="*/ 3147 w 72"/>
                  <a:gd name="T29" fmla="*/ 534 h 72"/>
                  <a:gd name="T30" fmla="*/ 3383 w 72"/>
                  <a:gd name="T31" fmla="*/ 818 h 72"/>
                  <a:gd name="T32" fmla="*/ 3583 w 72"/>
                  <a:gd name="T33" fmla="*/ 1156 h 72"/>
                  <a:gd name="T34" fmla="*/ 3734 w 72"/>
                  <a:gd name="T35" fmla="*/ 1546 h 72"/>
                  <a:gd name="T36" fmla="*/ 3734 w 72"/>
                  <a:gd name="T37" fmla="*/ 1835 h 72"/>
                  <a:gd name="T38" fmla="*/ 3734 w 72"/>
                  <a:gd name="T39" fmla="*/ 1835 h 72"/>
                  <a:gd name="T40" fmla="*/ 3734 w 72"/>
                  <a:gd name="T41" fmla="*/ 2221 h 72"/>
                  <a:gd name="T42" fmla="*/ 3583 w 72"/>
                  <a:gd name="T43" fmla="*/ 2560 h 72"/>
                  <a:gd name="T44" fmla="*/ 3383 w 72"/>
                  <a:gd name="T45" fmla="*/ 2854 h 72"/>
                  <a:gd name="T46" fmla="*/ 3147 w 72"/>
                  <a:gd name="T47" fmla="*/ 3147 h 72"/>
                  <a:gd name="T48" fmla="*/ 2854 w 72"/>
                  <a:gd name="T49" fmla="*/ 3383 h 72"/>
                  <a:gd name="T50" fmla="*/ 2560 w 72"/>
                  <a:gd name="T51" fmla="*/ 3583 h 72"/>
                  <a:gd name="T52" fmla="*/ 2221 w 72"/>
                  <a:gd name="T53" fmla="*/ 3734 h 72"/>
                  <a:gd name="T54" fmla="*/ 1835 w 72"/>
                  <a:gd name="T55" fmla="*/ 3734 h 72"/>
                  <a:gd name="T56" fmla="*/ 1835 w 72"/>
                  <a:gd name="T57" fmla="*/ 3734 h 72"/>
                  <a:gd name="T58" fmla="*/ 1546 w 72"/>
                  <a:gd name="T59" fmla="*/ 3734 h 72"/>
                  <a:gd name="T60" fmla="*/ 1156 w 72"/>
                  <a:gd name="T61" fmla="*/ 3583 h 72"/>
                  <a:gd name="T62" fmla="*/ 818 w 72"/>
                  <a:gd name="T63" fmla="*/ 3383 h 72"/>
                  <a:gd name="T64" fmla="*/ 616 w 72"/>
                  <a:gd name="T65" fmla="*/ 3147 h 72"/>
                  <a:gd name="T66" fmla="*/ 279 w 72"/>
                  <a:gd name="T67" fmla="*/ 2854 h 72"/>
                  <a:gd name="T68" fmla="*/ 210 w 72"/>
                  <a:gd name="T69" fmla="*/ 2560 h 72"/>
                  <a:gd name="T70" fmla="*/ 2 w 72"/>
                  <a:gd name="T71" fmla="*/ 2221 h 72"/>
                  <a:gd name="T72" fmla="*/ 0 w 72"/>
                  <a:gd name="T73" fmla="*/ 1835 h 7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2"/>
                  <a:gd name="T112" fmla="*/ 0 h 72"/>
                  <a:gd name="T113" fmla="*/ 72 w 72"/>
                  <a:gd name="T114" fmla="*/ 72 h 7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2" h="72">
                    <a:moveTo>
                      <a:pt x="0" y="36"/>
                    </a:moveTo>
                    <a:lnTo>
                      <a:pt x="0" y="36"/>
                    </a:lnTo>
                    <a:lnTo>
                      <a:pt x="2" y="30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2"/>
                    </a:lnTo>
                    <a:lnTo>
                      <a:pt x="72" y="30"/>
                    </a:lnTo>
                    <a:lnTo>
                      <a:pt x="72" y="36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6" y="56"/>
                    </a:lnTo>
                    <a:lnTo>
                      <a:pt x="62" y="62"/>
                    </a:lnTo>
                    <a:lnTo>
                      <a:pt x="56" y="66"/>
                    </a:lnTo>
                    <a:lnTo>
                      <a:pt x="50" y="70"/>
                    </a:lnTo>
                    <a:lnTo>
                      <a:pt x="44" y="72"/>
                    </a:lnTo>
                    <a:lnTo>
                      <a:pt x="36" y="72"/>
                    </a:lnTo>
                    <a:lnTo>
                      <a:pt x="30" y="72"/>
                    </a:lnTo>
                    <a:lnTo>
                      <a:pt x="22" y="70"/>
                    </a:lnTo>
                    <a:lnTo>
                      <a:pt x="16" y="66"/>
                    </a:lnTo>
                    <a:lnTo>
                      <a:pt x="12" y="62"/>
                    </a:lnTo>
                    <a:lnTo>
                      <a:pt x="6" y="56"/>
                    </a:lnTo>
                    <a:lnTo>
                      <a:pt x="4" y="50"/>
                    </a:lnTo>
                    <a:lnTo>
                      <a:pt x="2" y="44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59" y="137"/>
                <a:ext cx="279" cy="84"/>
                <a:chOff x="359" y="137"/>
                <a:chExt cx="279" cy="84"/>
              </a:xfrm>
            </p:grpSpPr>
            <p:sp>
              <p:nvSpPr>
                <p:cNvPr id="2069" name="Oval 13"/>
                <p:cNvSpPr>
                  <a:spLocks noChangeArrowheads="1"/>
                </p:cNvSpPr>
                <p:nvPr/>
              </p:nvSpPr>
              <p:spPr bwMode="auto">
                <a:xfrm>
                  <a:off x="455" y="137"/>
                  <a:ext cx="84" cy="84"/>
                </a:xfrm>
                <a:prstGeom prst="ellipse">
                  <a:avLst/>
                </a:prstGeom>
                <a:solidFill>
                  <a:srgbClr val="0078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070" name="Oval 14"/>
                <p:cNvSpPr>
                  <a:spLocks noChangeArrowheads="1"/>
                </p:cNvSpPr>
                <p:nvPr/>
              </p:nvSpPr>
              <p:spPr bwMode="auto">
                <a:xfrm>
                  <a:off x="359" y="137"/>
                  <a:ext cx="84" cy="84"/>
                </a:xfrm>
                <a:prstGeom prst="ellipse">
                  <a:avLst/>
                </a:prstGeom>
                <a:solidFill>
                  <a:srgbClr val="73C1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2071" name="Oval 15"/>
                <p:cNvSpPr>
                  <a:spLocks noChangeArrowheads="1"/>
                </p:cNvSpPr>
                <p:nvPr/>
              </p:nvSpPr>
              <p:spPr bwMode="auto">
                <a:xfrm>
                  <a:off x="554" y="137"/>
                  <a:ext cx="84" cy="84"/>
                </a:xfrm>
                <a:prstGeom prst="ellipse">
                  <a:avLst/>
                </a:prstGeom>
                <a:solidFill>
                  <a:srgbClr val="FBB0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ru-RU" altLang="ru-RU"/>
                </a:p>
              </p:txBody>
            </p:sp>
          </p:grpSp>
        </p:grpSp>
        <p:sp>
          <p:nvSpPr>
            <p:cNvPr id="3085" name="Text Box 16"/>
            <p:cNvSpPr txBox="1">
              <a:spLocks noChangeArrowheads="1"/>
            </p:cNvSpPr>
            <p:nvPr/>
          </p:nvSpPr>
          <p:spPr bwMode="auto">
            <a:xfrm>
              <a:off x="810" y="180"/>
              <a:ext cx="229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20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buSzPct val="100000"/>
                <a:defRPr/>
              </a:pPr>
              <a:r>
                <a:rPr lang="ru-RU" altLang="ru-RU" sz="1000" smtClean="0">
                  <a:solidFill>
                    <a:srgbClr val="0078C1"/>
                  </a:solidFill>
                  <a:latin typeface="Europe_Ext"/>
                  <a:cs typeface="Arial" panose="020B0604020202020204" pitchFamily="34" charset="0"/>
                </a:rPr>
                <a:t>МИНИСТЕРСТВО ЗДРАВООХРАНЕНИЯ</a:t>
              </a:r>
              <a:br>
                <a:rPr lang="ru-RU" altLang="ru-RU" sz="1000" smtClean="0">
                  <a:solidFill>
                    <a:srgbClr val="0078C1"/>
                  </a:solidFill>
                  <a:latin typeface="Europe_Ext"/>
                  <a:cs typeface="Arial" panose="020B0604020202020204" pitchFamily="34" charset="0"/>
                </a:rPr>
              </a:br>
              <a:r>
                <a:rPr lang="ru-RU" altLang="ru-RU" sz="1000" smtClean="0">
                  <a:solidFill>
                    <a:srgbClr val="0078C1"/>
                  </a:solidFill>
                  <a:latin typeface="Europe_Ext"/>
                  <a:cs typeface="Arial" panose="020B0604020202020204" pitchFamily="34" charset="0"/>
                </a:rPr>
                <a:t>КРАСНОЯРСКОГО КРАЯ</a:t>
              </a:r>
            </a:p>
          </p:txBody>
        </p:sp>
      </p:grpSp>
      <p:sp>
        <p:nvSpPr>
          <p:cNvPr id="2054" name="Rectangle 17"/>
          <p:cNvSpPr>
            <a:spLocks noChangeArrowheads="1"/>
          </p:cNvSpPr>
          <p:nvPr/>
        </p:nvSpPr>
        <p:spPr bwMode="auto">
          <a:xfrm>
            <a:off x="401638" y="6308725"/>
            <a:ext cx="773112" cy="215900"/>
          </a:xfrm>
          <a:prstGeom prst="rect">
            <a:avLst/>
          </a:prstGeom>
          <a:solidFill>
            <a:srgbClr val="7FBB5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1166813" y="6308725"/>
            <a:ext cx="6370637" cy="215900"/>
          </a:xfrm>
          <a:prstGeom prst="rect">
            <a:avLst/>
          </a:prstGeom>
          <a:solidFill>
            <a:srgbClr val="0078C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5651500" y="6308725"/>
            <a:ext cx="2736850" cy="215900"/>
          </a:xfrm>
          <a:prstGeom prst="rect">
            <a:avLst/>
          </a:prstGeom>
          <a:solidFill>
            <a:srgbClr val="FBB03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1" name="Text Box 20"/>
          <p:cNvSpPr txBox="1">
            <a:spLocks noChangeArrowheads="1"/>
          </p:cNvSpPr>
          <p:nvPr/>
        </p:nvSpPr>
        <p:spPr bwMode="auto">
          <a:xfrm>
            <a:off x="8534400" y="6656388"/>
            <a:ext cx="685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5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165A423-6C90-4D6B-94A7-193C55B05F6A}" type="slidenum">
              <a:rPr lang="ru-RU" altLang="ru-RU" sz="900" b="1">
                <a:solidFill>
                  <a:srgbClr val="FFFFFF"/>
                </a:solidFill>
                <a:cs typeface="Arial" pitchFamily="34" charset="0"/>
              </a:rPr>
              <a:pPr algn="ctr" eaLnBrk="1" hangingPunct="1">
                <a:spcBef>
                  <a:spcPts val="563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ru-RU" altLang="ru-RU" sz="9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166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1663" cy="529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1357313"/>
            <a:ext cx="9144000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0066CC"/>
                </a:solidFill>
              </a:rPr>
              <a:t>АЛГОРИТМ ОБСЛЕДОВАНИЯ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0066CC"/>
                </a:solidFill>
              </a:rPr>
              <a:t>СУПРУЖЕСКИХ ПАР С БЕСПЛОДИЕМ.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0066CC"/>
                </a:solidFill>
              </a:rPr>
              <a:t>ОЦЕНКА ОВАРИАЛЬНОГО РЕЗЕРВА</a:t>
            </a:r>
            <a:endParaRPr lang="ru-RU" altLang="ru-RU" sz="2400" b="1" dirty="0">
              <a:solidFill>
                <a:srgbClr val="0066CC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5143512"/>
            <a:ext cx="9144000" cy="1382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 smtClean="0">
                <a:solidFill>
                  <a:srgbClr val="000000"/>
                </a:solidFill>
              </a:rPr>
              <a:t>Полстяная Галина Николаевна</a:t>
            </a:r>
            <a:endParaRPr lang="ru-RU" altLang="ru-RU" sz="20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 smtClean="0">
                <a:solidFill>
                  <a:srgbClr val="000000"/>
                </a:solidFill>
              </a:rPr>
              <a:t>201</a:t>
            </a:r>
            <a:r>
              <a:rPr lang="en-US" altLang="ru-RU" sz="1800" dirty="0" smtClean="0">
                <a:solidFill>
                  <a:srgbClr val="000000"/>
                </a:solidFill>
              </a:rPr>
              <a:t>7</a:t>
            </a:r>
            <a:endParaRPr lang="ru-RU" altLang="ru-RU" sz="18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ШКОЛА ПО РЕПРОДУКТИВНОЙ МЕДИЦИНЕ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9263" y="1571612"/>
            <a:ext cx="8266112" cy="3827463"/>
            <a:chOff x="283" y="1162"/>
            <a:chExt cx="5207" cy="2411"/>
          </a:xfrm>
        </p:grpSpPr>
        <p:graphicFrame>
          <p:nvGraphicFramePr>
            <p:cNvPr id="11331" name="Object 2"/>
            <p:cNvGraphicFramePr>
              <a:graphicFrameLocks noChangeAspect="1"/>
            </p:cNvGraphicFramePr>
            <p:nvPr/>
          </p:nvGraphicFramePr>
          <p:xfrm>
            <a:off x="283" y="1162"/>
            <a:ext cx="5208" cy="2412"/>
          </p:xfrm>
          <a:graphic>
            <a:graphicData uri="http://schemas.openxmlformats.org/presentationml/2006/ole">
              <p:oleObj spid="_x0000_s173058" name="Диаграмма" r:id="rId4" imgW="8258301" imgH="3819560" progId="MSGraph.Chart.8">
                <p:embed followColorScheme="full"/>
              </p:oleObj>
            </a:graphicData>
          </a:graphic>
        </p:graphicFrame>
        <p:sp>
          <p:nvSpPr>
            <p:cNvPr id="11332" name="Text Box 3"/>
            <p:cNvSpPr txBox="1">
              <a:spLocks noChangeArrowheads="1"/>
            </p:cNvSpPr>
            <p:nvPr/>
          </p:nvSpPr>
          <p:spPr bwMode="auto">
            <a:xfrm>
              <a:off x="283" y="1162"/>
              <a:ext cx="5208" cy="24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5500702"/>
            <a:ext cx="8907462" cy="776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ts val="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Страны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Евросоюза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Австрия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Бельгия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Дания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Финляндия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Франция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Германия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Греция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Ирландия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r">
              <a:spcBef>
                <a:spcPts val="43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 err="1" smtClean="0">
                <a:solidFill>
                  <a:schemeClr val="tx1"/>
                </a:solidFill>
                <a:cs typeface="Arial" pitchFamily="34" charset="0"/>
              </a:rPr>
              <a:t>Италия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Люксембург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Нидерланды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Португалия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Испания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Швеция</a:t>
            </a:r>
            <a:r>
              <a:rPr lang="en-GB" sz="14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sz="1400" dirty="0" err="1">
                <a:solidFill>
                  <a:schemeClr val="tx1"/>
                </a:solidFill>
                <a:cs typeface="Arial" pitchFamily="34" charset="0"/>
              </a:rPr>
              <a:t>Великобритания</a:t>
            </a:r>
            <a:endParaRPr lang="en-GB" sz="1400" dirty="0">
              <a:solidFill>
                <a:schemeClr val="tx1"/>
              </a:solidFill>
              <a:cs typeface="Arial" pitchFamily="34" charset="0"/>
            </a:endParaRPr>
          </a:p>
          <a:p>
            <a:pPr algn="r"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err="1">
                <a:solidFill>
                  <a:schemeClr val="tx1"/>
                </a:solidFill>
                <a:cs typeface="Arial" pitchFamily="34" charset="0"/>
              </a:rPr>
              <a:t>Eurostat</a:t>
            </a:r>
            <a:r>
              <a:rPr lang="en-GB" sz="1000" b="1" dirty="0">
                <a:solidFill>
                  <a:schemeClr val="tx1"/>
                </a:solidFill>
                <a:cs typeface="Arial" pitchFamily="34" charset="0"/>
              </a:rPr>
              <a:t>. http://ec.europa.eu/employment_social/social_situation/docs/ssr2005_2006_en.pdf. 2006. </a:t>
            </a:r>
          </a:p>
        </p:txBody>
      </p:sp>
      <p:sp>
        <p:nvSpPr>
          <p:cNvPr id="11269" name="Freeform 7"/>
          <p:cNvSpPr>
            <a:spLocks noChangeArrowheads="1"/>
          </p:cNvSpPr>
          <p:nvPr/>
        </p:nvSpPr>
        <p:spPr bwMode="auto">
          <a:xfrm>
            <a:off x="1071538" y="2268526"/>
            <a:ext cx="7491412" cy="1004888"/>
          </a:xfrm>
          <a:custGeom>
            <a:avLst/>
            <a:gdLst>
              <a:gd name="T0" fmla="*/ 0 w 4719"/>
              <a:gd name="T1" fmla="*/ 2147483647 h 633"/>
              <a:gd name="T2" fmla="*/ 2147483647 w 4719"/>
              <a:gd name="T3" fmla="*/ 2147483647 h 633"/>
              <a:gd name="T4" fmla="*/ 2147483647 w 4719"/>
              <a:gd name="T5" fmla="*/ 2147483647 h 633"/>
              <a:gd name="T6" fmla="*/ 2147483647 w 4719"/>
              <a:gd name="T7" fmla="*/ 2147483647 h 633"/>
              <a:gd name="T8" fmla="*/ 2147483647 w 4719"/>
              <a:gd name="T9" fmla="*/ 2147483647 h 633"/>
              <a:gd name="T10" fmla="*/ 2147483647 w 4719"/>
              <a:gd name="T11" fmla="*/ 2147483647 h 633"/>
              <a:gd name="T12" fmla="*/ 2147483647 w 4719"/>
              <a:gd name="T13" fmla="*/ 2147483647 h 633"/>
              <a:gd name="T14" fmla="*/ 2147483647 w 4719"/>
              <a:gd name="T15" fmla="*/ 2147483647 h 633"/>
              <a:gd name="T16" fmla="*/ 2147483647 w 4719"/>
              <a:gd name="T17" fmla="*/ 2147483647 h 633"/>
              <a:gd name="T18" fmla="*/ 2147483647 w 4719"/>
              <a:gd name="T19" fmla="*/ 2147483647 h 633"/>
              <a:gd name="T20" fmla="*/ 2147483647 w 4719"/>
              <a:gd name="T21" fmla="*/ 2147483647 h 633"/>
              <a:gd name="T22" fmla="*/ 2147483647 w 4719"/>
              <a:gd name="T23" fmla="*/ 2147483647 h 633"/>
              <a:gd name="T24" fmla="*/ 2147483647 w 4719"/>
              <a:gd name="T25" fmla="*/ 0 h 6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19"/>
              <a:gd name="T40" fmla="*/ 0 h 633"/>
              <a:gd name="T41" fmla="*/ 4719 w 4719"/>
              <a:gd name="T42" fmla="*/ 633 h 6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19" h="633">
                <a:moveTo>
                  <a:pt x="0" y="633"/>
                </a:moveTo>
                <a:lnTo>
                  <a:pt x="312" y="594"/>
                </a:lnTo>
                <a:lnTo>
                  <a:pt x="600" y="546"/>
                </a:lnTo>
                <a:lnTo>
                  <a:pt x="931" y="498"/>
                </a:lnTo>
                <a:lnTo>
                  <a:pt x="1282" y="441"/>
                </a:lnTo>
                <a:lnTo>
                  <a:pt x="1560" y="407"/>
                </a:lnTo>
                <a:lnTo>
                  <a:pt x="2400" y="277"/>
                </a:lnTo>
                <a:lnTo>
                  <a:pt x="2847" y="181"/>
                </a:lnTo>
                <a:lnTo>
                  <a:pt x="3427" y="76"/>
                </a:lnTo>
                <a:lnTo>
                  <a:pt x="3802" y="81"/>
                </a:lnTo>
                <a:lnTo>
                  <a:pt x="4363" y="9"/>
                </a:lnTo>
                <a:lnTo>
                  <a:pt x="4497" y="4"/>
                </a:lnTo>
                <a:lnTo>
                  <a:pt x="4719" y="0"/>
                </a:lnTo>
              </a:path>
            </a:pathLst>
          </a:cu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420100" y="1785926"/>
            <a:ext cx="106363" cy="1168400"/>
            <a:chOff x="5304" y="1338"/>
            <a:chExt cx="67" cy="736"/>
          </a:xfrm>
        </p:grpSpPr>
        <p:sp>
          <p:nvSpPr>
            <p:cNvPr id="11328" name="Line 9"/>
            <p:cNvSpPr>
              <a:spLocks noChangeShapeType="1"/>
            </p:cNvSpPr>
            <p:nvPr/>
          </p:nvSpPr>
          <p:spPr bwMode="auto">
            <a:xfrm flipV="1">
              <a:off x="5338" y="1337"/>
              <a:ext cx="1" cy="734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Line 10"/>
            <p:cNvSpPr>
              <a:spLocks noChangeShapeType="1"/>
            </p:cNvSpPr>
            <p:nvPr/>
          </p:nvSpPr>
          <p:spPr bwMode="auto">
            <a:xfrm>
              <a:off x="5304" y="2075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0" name="Line 11"/>
            <p:cNvSpPr>
              <a:spLocks noChangeShapeType="1"/>
            </p:cNvSpPr>
            <p:nvPr/>
          </p:nvSpPr>
          <p:spPr bwMode="auto">
            <a:xfrm>
              <a:off x="5304" y="1340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918450" y="1797039"/>
            <a:ext cx="106363" cy="1225550"/>
            <a:chOff x="4988" y="1345"/>
            <a:chExt cx="67" cy="772"/>
          </a:xfrm>
        </p:grpSpPr>
        <p:sp>
          <p:nvSpPr>
            <p:cNvPr id="11325" name="Line 13"/>
            <p:cNvSpPr>
              <a:spLocks noChangeShapeType="1"/>
            </p:cNvSpPr>
            <p:nvPr/>
          </p:nvSpPr>
          <p:spPr bwMode="auto">
            <a:xfrm flipV="1">
              <a:off x="5022" y="1343"/>
              <a:ext cx="1" cy="770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6" name="Line 14"/>
            <p:cNvSpPr>
              <a:spLocks noChangeShapeType="1"/>
            </p:cNvSpPr>
            <p:nvPr/>
          </p:nvSpPr>
          <p:spPr bwMode="auto">
            <a:xfrm>
              <a:off x="4988" y="2118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7" name="Line 15"/>
            <p:cNvSpPr>
              <a:spLocks noChangeShapeType="1"/>
            </p:cNvSpPr>
            <p:nvPr/>
          </p:nvSpPr>
          <p:spPr bwMode="auto">
            <a:xfrm>
              <a:off x="4988" y="1347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421563" y="1843076"/>
            <a:ext cx="106362" cy="1236663"/>
            <a:chOff x="4675" y="1374"/>
            <a:chExt cx="67" cy="779"/>
          </a:xfrm>
        </p:grpSpPr>
        <p:sp>
          <p:nvSpPr>
            <p:cNvPr id="11322" name="Line 17"/>
            <p:cNvSpPr>
              <a:spLocks noChangeShapeType="1"/>
            </p:cNvSpPr>
            <p:nvPr/>
          </p:nvSpPr>
          <p:spPr bwMode="auto">
            <a:xfrm flipV="1">
              <a:off x="4709" y="1373"/>
              <a:ext cx="1" cy="777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3" name="Line 18"/>
            <p:cNvSpPr>
              <a:spLocks noChangeShapeType="1"/>
            </p:cNvSpPr>
            <p:nvPr/>
          </p:nvSpPr>
          <p:spPr bwMode="auto">
            <a:xfrm>
              <a:off x="4675" y="2154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4" name="Line 19"/>
            <p:cNvSpPr>
              <a:spLocks noChangeShapeType="1"/>
            </p:cNvSpPr>
            <p:nvPr/>
          </p:nvSpPr>
          <p:spPr bwMode="auto">
            <a:xfrm>
              <a:off x="4675" y="1376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921500" y="1904989"/>
            <a:ext cx="106363" cy="1236662"/>
            <a:chOff x="4360" y="1413"/>
            <a:chExt cx="67" cy="779"/>
          </a:xfrm>
        </p:grpSpPr>
        <p:sp>
          <p:nvSpPr>
            <p:cNvPr id="11319" name="Line 21"/>
            <p:cNvSpPr>
              <a:spLocks noChangeShapeType="1"/>
            </p:cNvSpPr>
            <p:nvPr/>
          </p:nvSpPr>
          <p:spPr bwMode="auto">
            <a:xfrm flipV="1">
              <a:off x="4394" y="1412"/>
              <a:ext cx="1" cy="777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Line 22"/>
            <p:cNvSpPr>
              <a:spLocks noChangeShapeType="1"/>
            </p:cNvSpPr>
            <p:nvPr/>
          </p:nvSpPr>
          <p:spPr bwMode="auto">
            <a:xfrm>
              <a:off x="4360" y="2193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1" name="Line 23"/>
            <p:cNvSpPr>
              <a:spLocks noChangeShapeType="1"/>
            </p:cNvSpPr>
            <p:nvPr/>
          </p:nvSpPr>
          <p:spPr bwMode="auto">
            <a:xfrm>
              <a:off x="4360" y="1415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6429375" y="1887526"/>
            <a:ext cx="106363" cy="1300163"/>
            <a:chOff x="4050" y="1402"/>
            <a:chExt cx="67" cy="819"/>
          </a:xfrm>
        </p:grpSpPr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 flipV="1">
              <a:off x="4084" y="1401"/>
              <a:ext cx="1" cy="816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4050" y="2222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4050" y="1404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915025" y="2020876"/>
            <a:ext cx="106363" cy="1273175"/>
            <a:chOff x="3726" y="1486"/>
            <a:chExt cx="67" cy="802"/>
          </a:xfrm>
        </p:grpSpPr>
        <p:sp>
          <p:nvSpPr>
            <p:cNvPr id="11313" name="Line 29"/>
            <p:cNvSpPr>
              <a:spLocks noChangeShapeType="1"/>
            </p:cNvSpPr>
            <p:nvPr/>
          </p:nvSpPr>
          <p:spPr bwMode="auto">
            <a:xfrm flipV="1">
              <a:off x="3760" y="1485"/>
              <a:ext cx="1" cy="799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4" name="Line 30"/>
            <p:cNvSpPr>
              <a:spLocks noChangeShapeType="1"/>
            </p:cNvSpPr>
            <p:nvPr/>
          </p:nvSpPr>
          <p:spPr bwMode="auto">
            <a:xfrm>
              <a:off x="3726" y="2289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5" name="Line 31"/>
            <p:cNvSpPr>
              <a:spLocks noChangeShapeType="1"/>
            </p:cNvSpPr>
            <p:nvPr/>
          </p:nvSpPr>
          <p:spPr bwMode="auto">
            <a:xfrm>
              <a:off x="3726" y="1488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422900" y="2106601"/>
            <a:ext cx="106363" cy="1314450"/>
            <a:chOff x="3416" y="1540"/>
            <a:chExt cx="67" cy="828"/>
          </a:xfrm>
        </p:grpSpPr>
        <p:sp>
          <p:nvSpPr>
            <p:cNvPr id="11310" name="Line 33"/>
            <p:cNvSpPr>
              <a:spLocks noChangeShapeType="1"/>
            </p:cNvSpPr>
            <p:nvPr/>
          </p:nvSpPr>
          <p:spPr bwMode="auto">
            <a:xfrm flipV="1">
              <a:off x="3450" y="1539"/>
              <a:ext cx="1" cy="82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Line 34"/>
            <p:cNvSpPr>
              <a:spLocks noChangeShapeType="1"/>
            </p:cNvSpPr>
            <p:nvPr/>
          </p:nvSpPr>
          <p:spPr bwMode="auto">
            <a:xfrm>
              <a:off x="3416" y="2369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2" name="Line 35"/>
            <p:cNvSpPr>
              <a:spLocks noChangeShapeType="1"/>
            </p:cNvSpPr>
            <p:nvPr/>
          </p:nvSpPr>
          <p:spPr bwMode="auto">
            <a:xfrm>
              <a:off x="3416" y="1542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924425" y="2141526"/>
            <a:ext cx="106363" cy="1384300"/>
            <a:chOff x="3102" y="1562"/>
            <a:chExt cx="67" cy="872"/>
          </a:xfrm>
        </p:grpSpPr>
        <p:sp>
          <p:nvSpPr>
            <p:cNvPr id="11307" name="Line 37"/>
            <p:cNvSpPr>
              <a:spLocks noChangeShapeType="1"/>
            </p:cNvSpPr>
            <p:nvPr/>
          </p:nvSpPr>
          <p:spPr bwMode="auto">
            <a:xfrm flipV="1">
              <a:off x="3136" y="1561"/>
              <a:ext cx="1" cy="869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Line 38"/>
            <p:cNvSpPr>
              <a:spLocks noChangeShapeType="1"/>
            </p:cNvSpPr>
            <p:nvPr/>
          </p:nvSpPr>
          <p:spPr bwMode="auto">
            <a:xfrm>
              <a:off x="3102" y="2435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39"/>
            <p:cNvSpPr>
              <a:spLocks noChangeShapeType="1"/>
            </p:cNvSpPr>
            <p:nvPr/>
          </p:nvSpPr>
          <p:spPr bwMode="auto">
            <a:xfrm>
              <a:off x="3102" y="1564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518000" y="2219314"/>
            <a:ext cx="106363" cy="1355725"/>
            <a:chOff x="2790" y="1611"/>
            <a:chExt cx="67" cy="854"/>
          </a:xfrm>
        </p:grpSpPr>
        <p:sp>
          <p:nvSpPr>
            <p:cNvPr id="11304" name="Line 41"/>
            <p:cNvSpPr>
              <a:spLocks noChangeShapeType="1"/>
            </p:cNvSpPr>
            <p:nvPr/>
          </p:nvSpPr>
          <p:spPr bwMode="auto">
            <a:xfrm flipV="1">
              <a:off x="2824" y="1610"/>
              <a:ext cx="1" cy="85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Line 42"/>
            <p:cNvSpPr>
              <a:spLocks noChangeShapeType="1"/>
            </p:cNvSpPr>
            <p:nvPr/>
          </p:nvSpPr>
          <p:spPr bwMode="auto">
            <a:xfrm>
              <a:off x="2790" y="2466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Line 43"/>
            <p:cNvSpPr>
              <a:spLocks noChangeShapeType="1"/>
            </p:cNvSpPr>
            <p:nvPr/>
          </p:nvSpPr>
          <p:spPr bwMode="auto">
            <a:xfrm>
              <a:off x="2790" y="1613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022700" y="2336789"/>
            <a:ext cx="106363" cy="1412875"/>
            <a:chOff x="2478" y="1685"/>
            <a:chExt cx="67" cy="890"/>
          </a:xfrm>
        </p:grpSpPr>
        <p:sp>
          <p:nvSpPr>
            <p:cNvPr id="11301" name="Line 45"/>
            <p:cNvSpPr>
              <a:spLocks noChangeShapeType="1"/>
            </p:cNvSpPr>
            <p:nvPr/>
          </p:nvSpPr>
          <p:spPr bwMode="auto">
            <a:xfrm flipV="1">
              <a:off x="2512" y="1684"/>
              <a:ext cx="1" cy="887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46"/>
            <p:cNvSpPr>
              <a:spLocks noChangeShapeType="1"/>
            </p:cNvSpPr>
            <p:nvPr/>
          </p:nvSpPr>
          <p:spPr bwMode="auto">
            <a:xfrm>
              <a:off x="2478" y="2576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Line 47"/>
            <p:cNvSpPr>
              <a:spLocks noChangeShapeType="1"/>
            </p:cNvSpPr>
            <p:nvPr/>
          </p:nvSpPr>
          <p:spPr bwMode="auto">
            <a:xfrm>
              <a:off x="2478" y="1687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3514700" y="2389176"/>
            <a:ext cx="106363" cy="1368425"/>
            <a:chOff x="2158" y="1718"/>
            <a:chExt cx="67" cy="862"/>
          </a:xfrm>
        </p:grpSpPr>
        <p:sp>
          <p:nvSpPr>
            <p:cNvPr id="11298" name="Line 49"/>
            <p:cNvSpPr>
              <a:spLocks noChangeShapeType="1"/>
            </p:cNvSpPr>
            <p:nvPr/>
          </p:nvSpPr>
          <p:spPr bwMode="auto">
            <a:xfrm flipV="1">
              <a:off x="2192" y="1717"/>
              <a:ext cx="1" cy="859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9" name="Line 50"/>
            <p:cNvSpPr>
              <a:spLocks noChangeShapeType="1"/>
            </p:cNvSpPr>
            <p:nvPr/>
          </p:nvSpPr>
          <p:spPr bwMode="auto">
            <a:xfrm>
              <a:off x="2158" y="2581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0" name="Line 51"/>
            <p:cNvSpPr>
              <a:spLocks noChangeShapeType="1"/>
            </p:cNvSpPr>
            <p:nvPr/>
          </p:nvSpPr>
          <p:spPr bwMode="auto">
            <a:xfrm>
              <a:off x="2158" y="1720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3016225" y="2484426"/>
            <a:ext cx="106363" cy="1301750"/>
            <a:chOff x="1844" y="1778"/>
            <a:chExt cx="67" cy="820"/>
          </a:xfrm>
        </p:grpSpPr>
        <p:sp>
          <p:nvSpPr>
            <p:cNvPr id="11295" name="Line 53"/>
            <p:cNvSpPr>
              <a:spLocks noChangeShapeType="1"/>
            </p:cNvSpPr>
            <p:nvPr/>
          </p:nvSpPr>
          <p:spPr bwMode="auto">
            <a:xfrm flipV="1">
              <a:off x="1878" y="1777"/>
              <a:ext cx="1" cy="817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6" name="Line 54"/>
            <p:cNvSpPr>
              <a:spLocks noChangeShapeType="1"/>
            </p:cNvSpPr>
            <p:nvPr/>
          </p:nvSpPr>
          <p:spPr bwMode="auto">
            <a:xfrm>
              <a:off x="1844" y="2599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7" name="Line 55"/>
            <p:cNvSpPr>
              <a:spLocks noChangeShapeType="1"/>
            </p:cNvSpPr>
            <p:nvPr/>
          </p:nvSpPr>
          <p:spPr bwMode="auto">
            <a:xfrm>
              <a:off x="1844" y="1780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2512988" y="2532051"/>
            <a:ext cx="106362" cy="1287463"/>
            <a:chOff x="1527" y="1808"/>
            <a:chExt cx="67" cy="811"/>
          </a:xfrm>
        </p:grpSpPr>
        <p:sp>
          <p:nvSpPr>
            <p:cNvPr id="11292" name="Line 57"/>
            <p:cNvSpPr>
              <a:spLocks noChangeShapeType="1"/>
            </p:cNvSpPr>
            <p:nvPr/>
          </p:nvSpPr>
          <p:spPr bwMode="auto">
            <a:xfrm flipV="1">
              <a:off x="1561" y="1807"/>
              <a:ext cx="1" cy="80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58"/>
            <p:cNvSpPr>
              <a:spLocks noChangeShapeType="1"/>
            </p:cNvSpPr>
            <p:nvPr/>
          </p:nvSpPr>
          <p:spPr bwMode="auto">
            <a:xfrm>
              <a:off x="1527" y="2620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59"/>
            <p:cNvSpPr>
              <a:spLocks noChangeShapeType="1"/>
            </p:cNvSpPr>
            <p:nvPr/>
          </p:nvSpPr>
          <p:spPr bwMode="auto">
            <a:xfrm>
              <a:off x="1527" y="1810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2011338" y="2560626"/>
            <a:ext cx="106362" cy="1365250"/>
            <a:chOff x="1211" y="1826"/>
            <a:chExt cx="67" cy="860"/>
          </a:xfrm>
        </p:grpSpPr>
        <p:sp>
          <p:nvSpPr>
            <p:cNvPr id="11289" name="Line 61"/>
            <p:cNvSpPr>
              <a:spLocks noChangeShapeType="1"/>
            </p:cNvSpPr>
            <p:nvPr/>
          </p:nvSpPr>
          <p:spPr bwMode="auto">
            <a:xfrm flipV="1">
              <a:off x="1245" y="1825"/>
              <a:ext cx="1" cy="857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Line 62"/>
            <p:cNvSpPr>
              <a:spLocks noChangeShapeType="1"/>
            </p:cNvSpPr>
            <p:nvPr/>
          </p:nvSpPr>
          <p:spPr bwMode="auto">
            <a:xfrm>
              <a:off x="1211" y="2687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Line 63"/>
            <p:cNvSpPr>
              <a:spLocks noChangeShapeType="1"/>
            </p:cNvSpPr>
            <p:nvPr/>
          </p:nvSpPr>
          <p:spPr bwMode="auto">
            <a:xfrm>
              <a:off x="1211" y="1828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64"/>
          <p:cNvGrpSpPr>
            <a:grpSpLocks/>
          </p:cNvGrpSpPr>
          <p:nvPr/>
        </p:nvGrpSpPr>
        <p:grpSpPr bwMode="auto">
          <a:xfrm>
            <a:off x="1520800" y="2714614"/>
            <a:ext cx="106363" cy="1209675"/>
            <a:chOff x="902" y="1923"/>
            <a:chExt cx="67" cy="762"/>
          </a:xfrm>
        </p:grpSpPr>
        <p:sp>
          <p:nvSpPr>
            <p:cNvPr id="11286" name="Line 65"/>
            <p:cNvSpPr>
              <a:spLocks noChangeShapeType="1"/>
            </p:cNvSpPr>
            <p:nvPr/>
          </p:nvSpPr>
          <p:spPr bwMode="auto">
            <a:xfrm flipV="1">
              <a:off x="936" y="1922"/>
              <a:ext cx="1" cy="760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66"/>
            <p:cNvSpPr>
              <a:spLocks noChangeShapeType="1"/>
            </p:cNvSpPr>
            <p:nvPr/>
          </p:nvSpPr>
          <p:spPr bwMode="auto">
            <a:xfrm>
              <a:off x="902" y="2686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67"/>
            <p:cNvSpPr>
              <a:spLocks noChangeShapeType="1"/>
            </p:cNvSpPr>
            <p:nvPr/>
          </p:nvSpPr>
          <p:spPr bwMode="auto">
            <a:xfrm>
              <a:off x="902" y="1925"/>
              <a:ext cx="68" cy="1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5" name="Text Box 68"/>
          <p:cNvSpPr txBox="1">
            <a:spLocks noChangeArrowheads="1"/>
          </p:cNvSpPr>
          <p:nvPr/>
        </p:nvSpPr>
        <p:spPr bwMode="auto">
          <a:xfrm rot="-5400000">
            <a:off x="-1247775" y="3488821"/>
            <a:ext cx="320040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chemeClr val="tx1"/>
                </a:solidFill>
              </a:rPr>
              <a:t>Возраст (годы)</a:t>
            </a:r>
            <a:r>
              <a:rPr lang="ar-SA" sz="1600" b="1">
                <a:solidFill>
                  <a:schemeClr val="tx1"/>
                </a:solidFill>
                <a:cs typeface="Arial" pitchFamily="34" charset="0"/>
              </a:rPr>
              <a:t>‏</a:t>
            </a:r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69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ВОЗРАСТ ЖЕНЩИНЫ И РОЖДЕНИЕ ПЕРВОГО РЕБЕНКА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Скругленный прямоугольник 9"/>
          <p:cNvSpPr>
            <a:spLocks noChangeArrowheads="1"/>
          </p:cNvSpPr>
          <p:nvPr/>
        </p:nvSpPr>
        <p:spPr bwMode="auto">
          <a:xfrm>
            <a:off x="857224" y="1285894"/>
            <a:ext cx="7786687" cy="8572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dirty="0"/>
              <a:t>МЗ Красноярского края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dirty="0"/>
              <a:t>(организация работы комиссии по отбору пациентов)</a:t>
            </a:r>
          </a:p>
        </p:txBody>
      </p:sp>
      <p:sp>
        <p:nvSpPr>
          <p:cNvPr id="11269" name="Скругленный прямоугольник 13"/>
          <p:cNvSpPr>
            <a:spLocks noChangeArrowheads="1"/>
          </p:cNvSpPr>
          <p:nvPr/>
        </p:nvSpPr>
        <p:spPr bwMode="auto">
          <a:xfrm>
            <a:off x="857224" y="2286019"/>
            <a:ext cx="3786187" cy="20716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/>
              <a:t>Территориальный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/>
              <a:t>фонд ОМС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/>
              <a:t>(формирование тарифного соглашения)</a:t>
            </a:r>
          </a:p>
        </p:txBody>
      </p:sp>
      <p:sp>
        <p:nvSpPr>
          <p:cNvPr id="11270" name="Скругленный прямоугольник 14"/>
          <p:cNvSpPr>
            <a:spLocks noChangeArrowheads="1"/>
          </p:cNvSpPr>
          <p:nvPr/>
        </p:nvSpPr>
        <p:spPr bwMode="auto">
          <a:xfrm>
            <a:off x="4786313" y="2286019"/>
            <a:ext cx="3786187" cy="207168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/>
              <a:t>Страховые медицинские компании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/>
              <a:t>(исполнение тарифного соглашения, контроль качества оказания медицинской помощи)</a:t>
            </a:r>
          </a:p>
        </p:txBody>
      </p:sp>
      <p:sp>
        <p:nvSpPr>
          <p:cNvPr id="11271" name="Скругленный прямоугольник 15"/>
          <p:cNvSpPr>
            <a:spLocks noChangeArrowheads="1"/>
          </p:cNvSpPr>
          <p:nvPr/>
        </p:nvSpPr>
        <p:spPr bwMode="auto">
          <a:xfrm>
            <a:off x="857251" y="4500582"/>
            <a:ext cx="3786187" cy="1714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/>
              <a:t>ООО «МЦГЭИР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/>
              <a:t> «Три сердца»</a:t>
            </a:r>
          </a:p>
        </p:txBody>
      </p:sp>
      <p:sp>
        <p:nvSpPr>
          <p:cNvPr id="11272" name="Скругленный прямоугольник 16"/>
          <p:cNvSpPr>
            <a:spLocks noChangeArrowheads="1"/>
          </p:cNvSpPr>
          <p:nvPr/>
        </p:nvSpPr>
        <p:spPr bwMode="auto">
          <a:xfrm>
            <a:off x="4786313" y="4500582"/>
            <a:ext cx="3786187" cy="1714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dirty="0"/>
              <a:t>ООО «Красноярский центр репродуктивной медицины»</a:t>
            </a:r>
            <a:endParaRPr lang="ru-RU" sz="2000" i="1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ОРГАНИЗАЦИЯ ЛЕЧЕБНОГО ПРОЦЕССА В РАМКАХ ОМС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0366"/>
            <a:ext cx="8712968" cy="50405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Государственная </a:t>
            </a:r>
            <a:r>
              <a:rPr lang="ru-RU" sz="1800" b="1" dirty="0">
                <a:solidFill>
                  <a:schemeClr val="bg1"/>
                </a:solidFill>
              </a:rPr>
              <a:t>поддержка при лечении бесплодия </a:t>
            </a:r>
            <a:r>
              <a:rPr lang="ru-RU" sz="1800" b="1" dirty="0" smtClean="0">
                <a:solidFill>
                  <a:schemeClr val="bg1"/>
                </a:solidFill>
              </a:rPr>
              <a:t>с </a:t>
            </a:r>
            <a:r>
              <a:rPr lang="ru-RU" sz="1800" b="1" dirty="0">
                <a:solidFill>
                  <a:schemeClr val="bg1"/>
                </a:solidFill>
              </a:rPr>
              <a:t>применением </a:t>
            </a:r>
            <a:r>
              <a:rPr lang="ru-RU" sz="1800" b="1" dirty="0" smtClean="0">
                <a:solidFill>
                  <a:schemeClr val="bg1"/>
                </a:solidFill>
              </a:rPr>
              <a:t>ВРТ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59"/>
            <a:ext cx="4040188" cy="64807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/>
                </a:solidFill>
              </a:rPr>
              <a:t>Нормативное </a:t>
            </a:r>
            <a:r>
              <a:rPr lang="ru-RU" sz="1800" dirty="0">
                <a:solidFill>
                  <a:schemeClr val="accent2"/>
                </a:solidFill>
              </a:rPr>
              <a:t>законодательство</a:t>
            </a:r>
            <a:r>
              <a:rPr lang="ru-RU" sz="1800" dirty="0"/>
              <a:t>: 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4798" y="1535112"/>
            <a:ext cx="4292589" cy="2548261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b="1" dirty="0" smtClean="0">
                <a:cs typeface="Times New Roman" panose="02020603050405020304" pitchFamily="18" charset="0"/>
              </a:rPr>
              <a:t>Территориальная </a:t>
            </a:r>
            <a:r>
              <a:rPr lang="ru-RU" sz="1300" b="1" dirty="0">
                <a:cs typeface="Times New Roman" panose="02020603050405020304" pitchFamily="18" charset="0"/>
              </a:rPr>
              <a:t>программа государственных гарантий бесплатного оказания гражданам Российской Федерации медицинской помощи в Красноярском крае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300" b="1" dirty="0"/>
              <a:t>Приказ министерства здравоохранения Красноярского края от 02.07.2015 № </a:t>
            </a:r>
            <a:r>
              <a:rPr lang="ru-RU" sz="1300" b="1" dirty="0" smtClean="0"/>
              <a:t>416-орг</a:t>
            </a:r>
          </a:p>
          <a:p>
            <a:pPr marL="0" indent="0" algn="just">
              <a:defRPr/>
            </a:pPr>
            <a:r>
              <a:rPr lang="ru-RU" sz="1200" b="1" dirty="0" smtClean="0"/>
              <a:t>Информация </a:t>
            </a:r>
            <a:r>
              <a:rPr lang="ru-RU" sz="1200" b="1" dirty="0"/>
              <a:t>по </a:t>
            </a:r>
            <a:r>
              <a:rPr lang="ru-RU" sz="1200" b="1" dirty="0" smtClean="0"/>
              <a:t>ЭКО</a:t>
            </a:r>
            <a:r>
              <a:rPr lang="en-US" sz="1200" b="1" dirty="0" smtClean="0"/>
              <a:t> (</a:t>
            </a:r>
            <a:r>
              <a:rPr lang="ru-RU" sz="1200" b="1" dirty="0" smtClean="0"/>
              <a:t>лист ожидания, пошаговая инструкция, состав комиссии, перечень документов, перечень клиник) размещена на </a:t>
            </a:r>
            <a:r>
              <a:rPr lang="ru-RU" sz="1200" b="1" dirty="0"/>
              <a:t>сайте министерства </a:t>
            </a:r>
            <a:r>
              <a:rPr lang="ru-RU" sz="1200" b="1" dirty="0" smtClean="0"/>
              <a:t>здравоохранения </a:t>
            </a:r>
            <a:r>
              <a:rPr lang="ru-RU" sz="1200" b="1" dirty="0"/>
              <a:t>Красноярского </a:t>
            </a:r>
            <a:r>
              <a:rPr lang="ru-RU" sz="1200" b="1" dirty="0" smtClean="0"/>
              <a:t>края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www.kraszdrav.ru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/>
              <a:t>в </a:t>
            </a:r>
            <a:r>
              <a:rPr lang="ru-RU" sz="1200" b="1" dirty="0"/>
              <a:t>разделе акушерско-гинекологическая медицинская помощь</a:t>
            </a:r>
          </a:p>
          <a:p>
            <a:pPr marL="285750" indent="-285750">
              <a:buFontTx/>
              <a:buChar char="-"/>
              <a:defRPr/>
            </a:pPr>
            <a:endParaRPr lang="ru-RU" sz="1400" dirty="0"/>
          </a:p>
          <a:p>
            <a:pPr marL="285750" indent="-285750">
              <a:buFontTx/>
              <a:buChar char="-"/>
              <a:defRPr/>
            </a:pPr>
            <a:endParaRPr lang="ru-RU" sz="1400" dirty="0" smtClean="0"/>
          </a:p>
          <a:p>
            <a:pPr marL="285750" indent="-285750">
              <a:buFontTx/>
              <a:buChar char="-"/>
              <a:defRPr/>
            </a:pPr>
            <a:endParaRPr lang="ru-RU" sz="1600" dirty="0" smtClean="0"/>
          </a:p>
          <a:p>
            <a:pPr marL="285750" indent="-285750">
              <a:buFontTx/>
              <a:buChar char="-"/>
              <a:defRPr/>
            </a:pPr>
            <a:endParaRPr lang="ru-RU" sz="16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3067" y="1257162"/>
            <a:ext cx="4185791" cy="2106380"/>
          </a:xfrm>
          <a:solidFill>
            <a:schemeClr val="accent3">
              <a:lumMod val="95000"/>
            </a:schemeClr>
          </a:solidFill>
          <a:ln w="19050">
            <a:solidFill>
              <a:srgbClr val="CC3300"/>
            </a:solidFill>
          </a:ln>
        </p:spPr>
        <p:txBody>
          <a:bodyPr/>
          <a:lstStyle/>
          <a:p>
            <a:r>
              <a:rPr lang="ru-RU" sz="1500" dirty="0" smtClean="0">
                <a:solidFill>
                  <a:schemeClr val="accent2"/>
                </a:solidFill>
              </a:rPr>
              <a:t>Медицинские организации, осуществляющие проведение ВРТ методом ЭКО за счет средств ОМС</a:t>
            </a:r>
            <a:endParaRPr lang="en-US" sz="1500" dirty="0" smtClean="0">
              <a:solidFill>
                <a:schemeClr val="accent2"/>
              </a:solidFill>
            </a:endParaRPr>
          </a:p>
          <a:p>
            <a:r>
              <a:rPr lang="ru-RU" sz="1500" dirty="0" smtClean="0"/>
              <a:t>ООО </a:t>
            </a:r>
            <a:r>
              <a:rPr lang="ru-RU" sz="1500" dirty="0"/>
              <a:t>«Красноярский центр репродуктивной медицины» </a:t>
            </a:r>
            <a:endParaRPr lang="en-US" sz="1500" dirty="0" smtClean="0"/>
          </a:p>
          <a:p>
            <a:r>
              <a:rPr lang="ru-RU" sz="1500" dirty="0" smtClean="0"/>
              <a:t>ООО </a:t>
            </a:r>
            <a:r>
              <a:rPr lang="ru-RU" sz="1500" dirty="0"/>
              <a:t>«Медицинский центр гинекологической эндокринологии и репродукции «Три сердца</a:t>
            </a:r>
            <a:r>
              <a:rPr lang="ru-RU" sz="1500" dirty="0" smtClean="0"/>
              <a:t>»</a:t>
            </a:r>
            <a:endParaRPr lang="ru-RU" sz="1500" dirty="0" smtClean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7904CB65-B7DF-4653-B704-3679035AE363}" type="slidenum">
              <a:rPr lang="ru-RU" altLang="ru-RU" smtClean="0"/>
              <a:pPr/>
              <a:t>12</a:t>
            </a:fld>
            <a:endParaRPr lang="ru-RU" altLang="ru-RU"/>
          </a:p>
        </p:txBody>
      </p:sp>
      <p:graphicFrame>
        <p:nvGraphicFramePr>
          <p:cNvPr id="8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3401140"/>
              </p:ext>
            </p:extLst>
          </p:nvPr>
        </p:nvGraphicFramePr>
        <p:xfrm>
          <a:off x="4703068" y="3501008"/>
          <a:ext cx="4185790" cy="2766442"/>
        </p:xfrm>
        <a:graphic>
          <a:graphicData uri="http://schemas.openxmlformats.org/presentationml/2006/ole">
            <p:oleObj spid="_x0000_s227330" name="Лист" r:id="rId3" imgW="4429190" imgH="2371636" progId="Excel.Sheet.8">
              <p:embed/>
            </p:oleObj>
          </a:graphicData>
        </a:graphic>
      </p:graphicFrame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04799" y="4176328"/>
            <a:ext cx="4292588" cy="863868"/>
          </a:xfrm>
          <a:prstGeom prst="rect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300" b="1" kern="0" dirty="0" smtClean="0">
                <a:solidFill>
                  <a:schemeClr val="accent6"/>
                </a:solidFill>
              </a:rPr>
              <a:t>В период с 2013 по 2016 год проведено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300" b="1" kern="0" dirty="0">
                <a:solidFill>
                  <a:schemeClr val="accent6"/>
                </a:solidFill>
              </a:rPr>
              <a:t>3</a:t>
            </a:r>
            <a:r>
              <a:rPr lang="ru-RU" sz="1300" b="1" kern="0" dirty="0" smtClean="0">
                <a:solidFill>
                  <a:schemeClr val="accent6"/>
                </a:solidFill>
              </a:rPr>
              <a:t>111 лечебных циклов,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1300" b="1" kern="0" dirty="0" smtClean="0">
                <a:solidFill>
                  <a:schemeClr val="accent6"/>
                </a:solidFill>
              </a:rPr>
              <a:t>беременность наступила у 1049 пациенток, родилось 711 детей</a:t>
            </a:r>
          </a:p>
          <a:p>
            <a:pPr marL="0" indent="0">
              <a:buFontTx/>
              <a:buNone/>
              <a:defRPr/>
            </a:pPr>
            <a:endParaRPr lang="ru-RU" sz="1800" b="1" kern="0" dirty="0" smtClean="0"/>
          </a:p>
          <a:p>
            <a:pPr>
              <a:defRPr/>
            </a:pPr>
            <a:endParaRPr lang="ru-RU" sz="1800" b="1" kern="0" dirty="0" smtClean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19950" y="5174843"/>
            <a:ext cx="4277436" cy="1292662"/>
          </a:xfrm>
          <a:prstGeom prst="rect">
            <a:avLst/>
          </a:prstGeom>
          <a:solidFill>
            <a:schemeClr val="accent3">
              <a:lumMod val="95000"/>
              <a:alpha val="49019"/>
            </a:schemeClr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300" b="1" dirty="0" smtClean="0">
                <a:solidFill>
                  <a:srgbClr val="C00000"/>
                </a:solidFill>
              </a:rPr>
              <a:t>ЭКО </a:t>
            </a:r>
            <a:r>
              <a:rPr lang="ru-RU" sz="1300" b="1" dirty="0">
                <a:solidFill>
                  <a:srgbClr val="C00000"/>
                </a:solidFill>
              </a:rPr>
              <a:t>(экстракорпоральное оплодотворение</a:t>
            </a:r>
            <a:r>
              <a:rPr lang="ru-RU" sz="1300" i="1" dirty="0" smtClean="0">
                <a:solidFill>
                  <a:srgbClr val="C00000"/>
                </a:solidFill>
              </a:rPr>
              <a:t>) </a:t>
            </a:r>
            <a:endParaRPr lang="ru-RU" sz="1300" b="1" dirty="0">
              <a:solidFill>
                <a:srgbClr val="C00000"/>
              </a:solidFill>
            </a:endParaRPr>
          </a:p>
          <a:p>
            <a:pPr algn="just" eaLnBrk="1" hangingPunct="1"/>
            <a:r>
              <a:rPr lang="ru-RU" sz="1300" b="1" dirty="0">
                <a:solidFill>
                  <a:schemeClr val="accent2"/>
                </a:solidFill>
              </a:rPr>
              <a:t>За </a:t>
            </a:r>
            <a:r>
              <a:rPr lang="ru-RU" sz="1300" b="1" dirty="0" smtClean="0">
                <a:solidFill>
                  <a:schemeClr val="accent2"/>
                </a:solidFill>
              </a:rPr>
              <a:t>2016 </a:t>
            </a:r>
            <a:r>
              <a:rPr lang="ru-RU" sz="1300" b="1" dirty="0">
                <a:solidFill>
                  <a:schemeClr val="accent2"/>
                </a:solidFill>
              </a:rPr>
              <a:t>год </a:t>
            </a:r>
            <a:r>
              <a:rPr lang="ru-RU" sz="1300" b="1" dirty="0" smtClean="0">
                <a:solidFill>
                  <a:schemeClr val="accent2"/>
                </a:solidFill>
              </a:rPr>
              <a:t>пролечено </a:t>
            </a:r>
            <a:r>
              <a:rPr lang="ru-RU" sz="1300" b="1" dirty="0" smtClean="0">
                <a:solidFill>
                  <a:srgbClr val="C00000"/>
                </a:solidFill>
              </a:rPr>
              <a:t>924</a:t>
            </a:r>
            <a:r>
              <a:rPr lang="ru-RU" sz="1300" b="1" dirty="0" smtClean="0">
                <a:solidFill>
                  <a:schemeClr val="accent2"/>
                </a:solidFill>
              </a:rPr>
              <a:t> пациентки  Беременность наступила у </a:t>
            </a:r>
            <a:r>
              <a:rPr lang="ru-RU" sz="1300" b="1" dirty="0" smtClean="0">
                <a:solidFill>
                  <a:srgbClr val="C00000"/>
                </a:solidFill>
              </a:rPr>
              <a:t>273</a:t>
            </a:r>
            <a:r>
              <a:rPr lang="ru-RU" sz="1300" b="1" dirty="0" smtClean="0">
                <a:solidFill>
                  <a:schemeClr val="accent2"/>
                </a:solidFill>
              </a:rPr>
              <a:t> женщин, эффективность – </a:t>
            </a:r>
            <a:r>
              <a:rPr lang="ru-RU" sz="1300" b="1" dirty="0" smtClean="0">
                <a:solidFill>
                  <a:srgbClr val="C00000"/>
                </a:solidFill>
              </a:rPr>
              <a:t>30%</a:t>
            </a:r>
            <a:r>
              <a:rPr lang="ru-RU" sz="1300" b="1" dirty="0" smtClean="0">
                <a:solidFill>
                  <a:schemeClr val="accent2"/>
                </a:solidFill>
              </a:rPr>
              <a:t> </a:t>
            </a:r>
          </a:p>
          <a:p>
            <a:pPr algn="just" eaLnBrk="1" hangingPunct="1"/>
            <a:r>
              <a:rPr lang="ru-RU" sz="1300" b="1" dirty="0" smtClean="0">
                <a:solidFill>
                  <a:schemeClr val="accent2"/>
                </a:solidFill>
              </a:rPr>
              <a:t>Число рожденных детей в результате применения ЭКО - </a:t>
            </a:r>
            <a:r>
              <a:rPr lang="ru-RU" sz="1300" b="1" dirty="0" smtClean="0">
                <a:solidFill>
                  <a:srgbClr val="C00000"/>
                </a:solidFill>
              </a:rPr>
              <a:t>335 </a:t>
            </a:r>
          </a:p>
        </p:txBody>
      </p:sp>
    </p:spTree>
    <p:extLst>
      <p:ext uri="{BB962C8B-B14F-4D97-AF65-F5344CB8AC3E}">
        <p14:creationId xmlns:p14="http://schemas.microsoft.com/office/powerpoint/2010/main" xmlns="" val="14130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179512" y="1616026"/>
            <a:ext cx="4040188" cy="300807"/>
          </a:xfrm>
        </p:spPr>
        <p:txBody>
          <a:bodyPr/>
          <a:lstStyle/>
          <a:p>
            <a:r>
              <a:rPr lang="ru-RU" sz="2000" dirty="0" smtClean="0"/>
              <a:t>Проблема </a:t>
            </a:r>
            <a:endParaRPr lang="ru-RU" sz="2000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107504" y="1978388"/>
            <a:ext cx="4389884" cy="456370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sz="1500" b="1" dirty="0">
                <a:cs typeface="Times New Roman" panose="02020603050405020304" pitchFamily="18" charset="0"/>
              </a:rPr>
              <a:t>В амбулаторных условиях учреждений 1 и 2 группы не проводилось в полном объеме, пациенты направлялись в частные клиники, где проводилось длительное обследование за счет средств </a:t>
            </a:r>
            <a:r>
              <a:rPr lang="ru-RU" sz="1500" b="1" dirty="0" smtClean="0">
                <a:cs typeface="Times New Roman" panose="02020603050405020304" pitchFamily="18" charset="0"/>
              </a:rPr>
              <a:t>граждан</a:t>
            </a:r>
          </a:p>
          <a:p>
            <a:pPr lvl="0"/>
            <a:r>
              <a:rPr lang="ru-RU" sz="1500" b="1" dirty="0">
                <a:cs typeface="Times New Roman" panose="02020603050405020304" pitchFamily="18" charset="0"/>
              </a:rPr>
              <a:t>Что приводило: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500" b="1" dirty="0">
                <a:cs typeface="Times New Roman" panose="02020603050405020304" pitchFamily="18" charset="0"/>
              </a:rPr>
              <a:t>к снижению доступности обследования супружеской пары для лечения бесплодия с использованием ВРТ методом ЭКО/ИКСИ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1500" b="1" dirty="0">
                <a:cs typeface="Times New Roman" panose="02020603050405020304" pitchFamily="18" charset="0"/>
              </a:rPr>
              <a:t>невозможности установления причины и формы </a:t>
            </a:r>
            <a:r>
              <a:rPr lang="ru-RU" sz="1500" b="1" dirty="0" smtClean="0">
                <a:cs typeface="Times New Roman" panose="02020603050405020304" pitchFamily="18" charset="0"/>
              </a:rPr>
              <a:t>бесплодия в установленные сроки</a:t>
            </a:r>
            <a:endParaRPr lang="ru-RU" sz="1500" b="1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716016" y="1616026"/>
            <a:ext cx="4041775" cy="300807"/>
          </a:xfrm>
        </p:spPr>
        <p:txBody>
          <a:bodyPr/>
          <a:lstStyle/>
          <a:p>
            <a:r>
              <a:rPr lang="ru-RU" sz="2000" dirty="0" smtClean="0"/>
              <a:t>Решение</a:t>
            </a:r>
            <a:endParaRPr lang="ru-RU" sz="2000" dirty="0"/>
          </a:p>
        </p:txBody>
      </p:sp>
      <p:sp>
        <p:nvSpPr>
          <p:cNvPr id="22" name="Объект 21"/>
          <p:cNvSpPr>
            <a:spLocks noGrp="1"/>
          </p:cNvSpPr>
          <p:nvPr>
            <p:ph sz="quarter" idx="4"/>
          </p:nvPr>
        </p:nvSpPr>
        <p:spPr>
          <a:xfrm>
            <a:off x="4645025" y="1978388"/>
            <a:ext cx="4391471" cy="45637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174625" lvl="0" indent="-174625" defTabSz="446088">
              <a:buFont typeface="Wingdings" panose="05000000000000000000" pitchFamily="2" charset="2"/>
              <a:buChar char="Ø"/>
            </a:pPr>
            <a:r>
              <a:rPr lang="ru-RU" sz="1700" b="1" dirty="0">
                <a:cs typeface="Times New Roman" panose="02020603050405020304" pitchFamily="18" charset="0"/>
              </a:rPr>
              <a:t>Приказом </a:t>
            </a:r>
            <a:r>
              <a:rPr lang="ru-RU" sz="1700" b="1" dirty="0" smtClean="0">
                <a:cs typeface="Times New Roman" panose="02020603050405020304" pitchFamily="18" charset="0"/>
              </a:rPr>
              <a:t>МЗ КК от </a:t>
            </a:r>
            <a:r>
              <a:rPr lang="ru-RU" sz="1700" b="1" dirty="0">
                <a:cs typeface="Times New Roman" panose="02020603050405020304" pitchFamily="18" charset="0"/>
              </a:rPr>
              <a:t>23.03.2016 </a:t>
            </a:r>
            <a:br>
              <a:rPr lang="ru-RU" sz="1700" b="1" dirty="0">
                <a:cs typeface="Times New Roman" panose="02020603050405020304" pitchFamily="18" charset="0"/>
              </a:rPr>
            </a:br>
            <a:r>
              <a:rPr lang="ru-RU" sz="1700" b="1" dirty="0">
                <a:cs typeface="Times New Roman" panose="02020603050405020304" pitchFamily="18" charset="0"/>
              </a:rPr>
              <a:t>№ 147-орг </a:t>
            </a: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определена маршрутизация </a:t>
            </a:r>
            <a:r>
              <a:rPr lang="ru-RU" sz="1700" b="1" dirty="0">
                <a:solidFill>
                  <a:srgbClr val="C00000"/>
                </a:solidFill>
                <a:cs typeface="Times New Roman" panose="02020603050405020304" pitchFamily="18" charset="0"/>
              </a:rPr>
              <a:t>бесплодных супружеских пар на обследование в учреждениях здравоохранения </a:t>
            </a: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края</a:t>
            </a:r>
            <a:r>
              <a:rPr lang="ru-RU" sz="17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endParaRPr lang="ru-RU" sz="17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174625" lvl="0" indent="-174625" defTabSz="446088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Сформированы </a:t>
            </a:r>
            <a:r>
              <a:rPr lang="ru-RU" sz="1700" b="1" dirty="0">
                <a:solidFill>
                  <a:srgbClr val="C00000"/>
                </a:solidFill>
                <a:cs typeface="Times New Roman" panose="02020603050405020304" pitchFamily="18" charset="0"/>
              </a:rPr>
              <a:t>4 модели комплексной услуги обследования супружеской пары </a:t>
            </a:r>
            <a:r>
              <a:rPr lang="ru-RU" sz="1700" b="1" dirty="0">
                <a:cs typeface="Times New Roman" panose="02020603050405020304" pitchFamily="18" charset="0"/>
              </a:rPr>
              <a:t>с бесплодием на амбулаторном этапе, </a:t>
            </a: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обеспечены </a:t>
            </a:r>
            <a:r>
              <a:rPr lang="ru-RU" sz="17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тарифами с </a:t>
            </a: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01.04.2016</a:t>
            </a:r>
          </a:p>
          <a:p>
            <a:pPr marL="174625" indent="-174625" defTabSz="446088"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Распределены </a:t>
            </a:r>
            <a:r>
              <a:rPr lang="ru-RU" sz="17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объемы </a:t>
            </a:r>
            <a:r>
              <a:rPr lang="ru-RU" sz="1700" b="1" dirty="0">
                <a:cs typeface="Times New Roman" panose="02020603050405020304" pitchFamily="18" charset="0"/>
              </a:rPr>
              <a:t>на </a:t>
            </a:r>
            <a:r>
              <a:rPr lang="ru-RU" sz="1700" b="1" dirty="0" err="1">
                <a:cs typeface="Times New Roman" panose="02020603050405020304" pitchFamily="18" charset="0"/>
              </a:rPr>
              <a:t>параклинические</a:t>
            </a:r>
            <a:r>
              <a:rPr lang="ru-RU" sz="1700" b="1" dirty="0">
                <a:cs typeface="Times New Roman" panose="02020603050405020304" pitchFamily="18" charset="0"/>
              </a:rPr>
              <a:t> исследования </a:t>
            </a:r>
            <a:r>
              <a:rPr lang="ru-RU" sz="17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cs typeface="Times New Roman" panose="02020603050405020304" pitchFamily="18" charset="0"/>
              </a:rPr>
              <a:t>межрайонных центрах с дополнительным финансированием </a:t>
            </a: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1345489-78DB-47E5-9699-5DF31C1600B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92696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chemeClr val="bg1"/>
                </a:solidFill>
              </a:rPr>
              <a:t>Организация 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1154361"/>
            <a:ext cx="8434263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00B050"/>
              </a:buClr>
              <a:buSzPct val="110000"/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Обследование бесплодных супружеских пар </a:t>
            </a:r>
          </a:p>
        </p:txBody>
      </p:sp>
    </p:spTree>
    <p:extLst>
      <p:ext uri="{BB962C8B-B14F-4D97-AF65-F5344CB8AC3E}">
        <p14:creationId xmlns:p14="http://schemas.microsoft.com/office/powerpoint/2010/main" xmlns="" val="31567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Текст 5"/>
          <p:cNvSpPr>
            <a:spLocks noGrp="1"/>
          </p:cNvSpPr>
          <p:nvPr>
            <p:ph type="body" sz="half" idx="1"/>
          </p:nvPr>
        </p:nvSpPr>
        <p:spPr>
          <a:xfrm>
            <a:off x="428625" y="1243004"/>
            <a:ext cx="8715375" cy="90011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Показания к ВРТ в 2013 г.: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/>
              <a:t>Женское бесплодие трубного происхождения (МКБ Х </a:t>
            </a:r>
            <a:r>
              <a:rPr lang="en-US" sz="2200" dirty="0" smtClean="0"/>
              <a:t>N</a:t>
            </a:r>
            <a:r>
              <a:rPr lang="ru-RU" sz="2200" dirty="0" smtClean="0"/>
              <a:t>97.1).</a:t>
            </a:r>
          </a:p>
        </p:txBody>
      </p:sp>
      <p:sp>
        <p:nvSpPr>
          <p:cNvPr id="12293" name="Текст 5"/>
          <p:cNvSpPr txBox="1">
            <a:spLocks/>
          </p:cNvSpPr>
          <p:nvPr/>
        </p:nvSpPr>
        <p:spPr bwMode="auto">
          <a:xfrm>
            <a:off x="428625" y="2071678"/>
            <a:ext cx="8215313" cy="364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  <a:ea typeface="+mn-ea"/>
                <a:cs typeface="Microsoft YaHei"/>
              </a:rPr>
              <a:t>Показания к ВРТ в 2014-2015 гг.: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</a:rPr>
              <a:t>Женское бесплодие, связанное с отсутствием овуляции (МКБ Х </a:t>
            </a:r>
            <a:r>
              <a:rPr lang="en-US" sz="2200" dirty="0">
                <a:solidFill>
                  <a:srgbClr val="000000"/>
                </a:solidFill>
              </a:rPr>
              <a:t>N</a:t>
            </a:r>
            <a:r>
              <a:rPr lang="ru-RU" sz="2200" dirty="0">
                <a:solidFill>
                  <a:srgbClr val="000000"/>
                </a:solidFill>
              </a:rPr>
              <a:t>97.0);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</a:rPr>
              <a:t>Женское бесплодие, связанное с изолированным мужским фактором (МКБ Х </a:t>
            </a:r>
            <a:r>
              <a:rPr lang="en-US" sz="2200" dirty="0">
                <a:solidFill>
                  <a:srgbClr val="000000"/>
                </a:solidFill>
              </a:rPr>
              <a:t>N</a:t>
            </a:r>
            <a:r>
              <a:rPr lang="ru-RU" sz="2200" dirty="0">
                <a:solidFill>
                  <a:srgbClr val="000000"/>
                </a:solidFill>
              </a:rPr>
              <a:t>97.4): секреторное бесплодие с </a:t>
            </a:r>
            <a:r>
              <a:rPr lang="ru-RU" sz="2200" dirty="0" err="1">
                <a:solidFill>
                  <a:srgbClr val="000000"/>
                </a:solidFill>
              </a:rPr>
              <a:t>олигозооспермией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err="1">
                <a:solidFill>
                  <a:srgbClr val="000000"/>
                </a:solidFill>
              </a:rPr>
              <a:t>астенозооспермией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err="1">
                <a:solidFill>
                  <a:srgbClr val="000000"/>
                </a:solidFill>
              </a:rPr>
              <a:t>тератозооспермией</a:t>
            </a:r>
            <a:r>
              <a:rPr lang="ru-RU" sz="2200" dirty="0">
                <a:solidFill>
                  <a:srgbClr val="000000"/>
                </a:solidFill>
              </a:rPr>
              <a:t> и их сочетанием;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</a:rPr>
              <a:t>Другие формы женского бесплодия (МКБ Х </a:t>
            </a:r>
            <a:r>
              <a:rPr lang="en-US" sz="2200" dirty="0">
                <a:solidFill>
                  <a:srgbClr val="000000"/>
                </a:solidFill>
              </a:rPr>
              <a:t>N</a:t>
            </a:r>
            <a:r>
              <a:rPr lang="ru-RU" sz="2200" dirty="0">
                <a:solidFill>
                  <a:srgbClr val="000000"/>
                </a:solidFill>
              </a:rPr>
              <a:t>97.8): бесплодие, </a:t>
            </a:r>
            <a:r>
              <a:rPr lang="ru-RU" sz="2200" dirty="0" err="1">
                <a:solidFill>
                  <a:srgbClr val="000000"/>
                </a:solidFill>
              </a:rPr>
              <a:t>обесловленное</a:t>
            </a:r>
            <a:r>
              <a:rPr lang="ru-RU" sz="2200" dirty="0">
                <a:solidFill>
                  <a:srgbClr val="000000"/>
                </a:solidFill>
              </a:rPr>
              <a:t> миомой матки и </a:t>
            </a:r>
            <a:r>
              <a:rPr lang="ru-RU" sz="2200" dirty="0" err="1">
                <a:solidFill>
                  <a:srgbClr val="000000"/>
                </a:solidFill>
              </a:rPr>
              <a:t>эндометроизом</a:t>
            </a:r>
            <a:r>
              <a:rPr lang="ru-RU" sz="2200" dirty="0">
                <a:solidFill>
                  <a:srgbClr val="000000"/>
                </a:solidFill>
              </a:rPr>
              <a:t>).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12294" name="Текст 5"/>
          <p:cNvSpPr txBox="1">
            <a:spLocks/>
          </p:cNvSpPr>
          <p:nvPr/>
        </p:nvSpPr>
        <p:spPr bwMode="auto">
          <a:xfrm>
            <a:off x="428625" y="5243532"/>
            <a:ext cx="8215313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+mn-lt"/>
                <a:ea typeface="+mn-ea"/>
                <a:cs typeface="Microsoft YaHei"/>
              </a:rPr>
              <a:t>Показания к ВРТ в 2016 г.: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</a:rPr>
              <a:t>Сочетанные формы;</a:t>
            </a:r>
          </a:p>
          <a:p>
            <a:pPr algn="just" eaLnBrk="0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</a:rPr>
              <a:t>Бесплодие неясного генеза.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КРИТЕРИИ ОТБОРА ПАЦИЕНТОВ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2725"/>
            <a:ext cx="8248650" cy="389255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800" smtClean="0">
                <a:solidFill>
                  <a:srgbClr val="0D0D0D"/>
                </a:solidFill>
              </a:rPr>
              <a:t>Порядок проведения обследования пациентов при бесплодии и маршрутизации пациентов для обследования на амбулаторном этапе определён приказом Министерства здравоохранения Красноярского края от 23.03.2016 г. № 147-орг.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940425" y="1196975"/>
            <a:ext cx="1692275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sz="1800" b="1">
                <a:solidFill>
                  <a:schemeClr val="tx1"/>
                </a:solidFill>
                <a:latin typeface="+mj-lt"/>
                <a:cs typeface="Arial" pitchFamily="34" charset="0"/>
              </a:rPr>
              <a:t>Женщина</a:t>
            </a:r>
            <a:endParaRPr lang="en-US" sz="180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258888" y="1196975"/>
            <a:ext cx="1584325" cy="36933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sz="1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Мужчина</a:t>
            </a:r>
            <a:endParaRPr lang="en-US" sz="1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06363" y="3103563"/>
            <a:ext cx="3097212" cy="3068637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sz="1400" b="1" u="sng" dirty="0">
                <a:solidFill>
                  <a:schemeClr val="tx1"/>
                </a:solidFill>
                <a:cs typeface="Arial" pitchFamily="34" charset="0"/>
              </a:rPr>
              <a:t>Анализ </a:t>
            </a:r>
            <a:r>
              <a:rPr lang="ru-RU" sz="1400" b="1" u="sng" dirty="0" err="1">
                <a:solidFill>
                  <a:schemeClr val="tx1"/>
                </a:solidFill>
                <a:cs typeface="Arial" pitchFamily="34" charset="0"/>
              </a:rPr>
              <a:t>параметеров</a:t>
            </a:r>
            <a:r>
              <a:rPr lang="ru-RU" sz="1400" b="1" u="sng" dirty="0">
                <a:solidFill>
                  <a:schemeClr val="tx1"/>
                </a:solidFill>
                <a:cs typeface="Arial" pitchFamily="34" charset="0"/>
              </a:rPr>
              <a:t> спермы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сравнение со стандартами ВОЗ</a:t>
            </a: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):</a:t>
            </a:r>
          </a:p>
          <a:p>
            <a:pPr algn="ctr" eaLnBrk="1" hangingPunct="1">
              <a:buClrTx/>
              <a:buSzTx/>
              <a:buFont typeface="Wingdings" pitchFamily="2" charset="2"/>
              <a:buChar char="ü"/>
            </a:pPr>
            <a:endParaRPr lang="ru-RU" sz="1200" b="1" dirty="0">
              <a:solidFill>
                <a:schemeClr val="tx1"/>
              </a:solidFill>
              <a:cs typeface="Arial" pitchFamily="34" charset="0"/>
            </a:endParaRP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Объем ≥2 мл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Разжижение за 60 мин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рН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≥7.2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Концентрация сперматозоидов </a:t>
            </a:r>
          </a:p>
          <a:p>
            <a:pPr algn="l" eaLnBrk="1" hangingPunct="1">
              <a:buClrTx/>
              <a:buSzTx/>
              <a:buFont typeface="Wingdings" pitchFamily="2" charset="2"/>
              <a:buNone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   ≥20х10</a:t>
            </a:r>
            <a:r>
              <a:rPr lang="ru-RU" sz="1200" baseline="30000" dirty="0">
                <a:solidFill>
                  <a:schemeClr val="tx1"/>
                </a:solidFill>
                <a:cs typeface="Arial" pitchFamily="34" charset="0"/>
              </a:rPr>
              <a:t>6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в мл 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Общее количество сперматозоидов в     </a:t>
            </a:r>
          </a:p>
          <a:p>
            <a:pPr algn="l" eaLnBrk="1" hangingPunct="1">
              <a:buClrTx/>
              <a:buSzTx/>
              <a:buFont typeface="Wingdings" pitchFamily="2" charset="2"/>
              <a:buNone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  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эякуляте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≥40х10</a:t>
            </a:r>
            <a:r>
              <a:rPr lang="ru-RU" sz="1200" baseline="30000" dirty="0">
                <a:solidFill>
                  <a:schemeClr val="tx1"/>
                </a:solidFill>
                <a:cs typeface="Arial" pitchFamily="34" charset="0"/>
              </a:rPr>
              <a:t>6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Подвижность ≥50 % (категории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“a”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и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“b”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Морфология ≥30 %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нормальных форм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Лейкоциты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&lt;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10</a:t>
            </a:r>
            <a:r>
              <a:rPr lang="ru-RU" sz="1200" baseline="30000" dirty="0">
                <a:solidFill>
                  <a:schemeClr val="tx1"/>
                </a:solidFill>
                <a:cs typeface="Arial" pitchFamily="34" charset="0"/>
              </a:rPr>
              <a:t>6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в мл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Определение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антиспермальных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  </a:t>
            </a:r>
          </a:p>
          <a:p>
            <a:pPr algn="l" eaLnBrk="1" hangingPunct="1">
              <a:buClrTx/>
              <a:buSzTx/>
              <a:buFont typeface="Wingdings" pitchFamily="2" charset="2"/>
              <a:buNone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  антител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276600" y="3113088"/>
            <a:ext cx="3311525" cy="25812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buClrTx/>
              <a:buSzTx/>
              <a:buFontTx/>
              <a:buNone/>
            </a:pPr>
            <a:r>
              <a:rPr lang="ru-RU" sz="1200" b="1">
                <a:solidFill>
                  <a:schemeClr val="tx1"/>
                </a:solidFill>
                <a:cs typeface="Arial" pitchFamily="34" charset="0"/>
              </a:rPr>
              <a:t>	</a:t>
            </a:r>
            <a:r>
              <a:rPr lang="ru-RU" sz="1400" b="1" u="sng">
                <a:solidFill>
                  <a:schemeClr val="tx1"/>
                </a:solidFill>
                <a:cs typeface="Arial" pitchFamily="34" charset="0"/>
              </a:rPr>
              <a:t>Оценка овуляции:</a:t>
            </a:r>
          </a:p>
          <a:p>
            <a:pPr algn="l" eaLnBrk="1" hangingPunct="1">
              <a:buClrTx/>
              <a:buSzTx/>
              <a:buFontTx/>
              <a:buNone/>
            </a:pPr>
            <a:endParaRPr lang="ru-RU" sz="1400" b="1" u="sng">
              <a:solidFill>
                <a:schemeClr val="tx1"/>
              </a:solidFill>
              <a:cs typeface="Arial" pitchFamily="34" charset="0"/>
            </a:endParaRPr>
          </a:p>
          <a:p>
            <a:pPr algn="l" eaLnBrk="1" hangingPunct="1">
              <a:buClrTx/>
              <a:buSzTx/>
              <a:buFontTx/>
              <a:buNone/>
            </a:pPr>
            <a:r>
              <a:rPr lang="ru-RU" sz="1400" b="1" i="1">
                <a:solidFill>
                  <a:schemeClr val="tx1"/>
                </a:solidFill>
                <a:cs typeface="Arial" pitchFamily="34" charset="0"/>
              </a:rPr>
              <a:t>Если цикл нерегулярный: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Прогестерон (поздняя лютеиновая фаза)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 Гонадотропины: ФСГ и ЛГ (2-5  д.м.ц.)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 Пролактин (2-5 д.м.ц.)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 Функция щитовидной железы (ТТГ)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Функция надпочечников  (кортизол)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endParaRPr lang="ru-RU" sz="1200">
              <a:solidFill>
                <a:schemeClr val="tx1"/>
              </a:solidFill>
              <a:cs typeface="Arial" pitchFamily="34" charset="0"/>
            </a:endParaRP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 УЗИ (2-5 д.м.ц.):</a:t>
            </a:r>
          </a:p>
          <a:p>
            <a:pPr algn="l" eaLnBrk="1" hangingPunct="1">
              <a:buClrTx/>
              <a:buSzTx/>
              <a:buFontTx/>
              <a:buChar char="-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оценка объема яичников, </a:t>
            </a:r>
          </a:p>
          <a:p>
            <a:pPr algn="l" eaLnBrk="1" hangingPunct="1">
              <a:buClrTx/>
              <a:buSzTx/>
              <a:buFontTx/>
              <a:buChar char="-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числа базальных фолликулов (3-10 мм в диаметре)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6659563" y="3113088"/>
            <a:ext cx="2376487" cy="185102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sz="1400" b="1" u="sng">
                <a:solidFill>
                  <a:schemeClr val="tx1"/>
                </a:solidFill>
                <a:cs typeface="Arial" pitchFamily="34" charset="0"/>
              </a:rPr>
              <a:t>Определение проходимости маточных труб</a:t>
            </a:r>
            <a:r>
              <a:rPr lang="en-US" sz="1400" b="1" u="sng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sz="1200" b="1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ru-RU" sz="1200" i="1">
                <a:solidFill>
                  <a:schemeClr val="tx1"/>
                </a:solidFill>
                <a:cs typeface="Arial" pitchFamily="34" charset="0"/>
              </a:rPr>
              <a:t>проводится только после анализа спермы супруга и оценки овуляции</a:t>
            </a:r>
            <a:r>
              <a:rPr lang="en-US" sz="1200" b="1">
                <a:solidFill>
                  <a:schemeClr val="tx1"/>
                </a:solidFill>
                <a:cs typeface="Arial" pitchFamily="34" charset="0"/>
              </a:rPr>
              <a:t>):</a:t>
            </a:r>
            <a:endParaRPr lang="ru-RU" sz="1200" b="1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buClrTx/>
              <a:buSzTx/>
              <a:buFont typeface="Wingdings" pitchFamily="2" charset="2"/>
              <a:buChar char="ü"/>
            </a:pPr>
            <a:endParaRPr lang="ru-RU" sz="1200" b="1">
              <a:solidFill>
                <a:schemeClr val="tx1"/>
              </a:solidFill>
              <a:cs typeface="Arial" pitchFamily="34" charset="0"/>
            </a:endParaRP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 Гистеросальпингография</a:t>
            </a:r>
          </a:p>
          <a:p>
            <a:pPr algn="l" eaLnBrk="1" hangingPunct="1">
              <a:buClrTx/>
              <a:buSzTx/>
              <a:buFont typeface="Wingdings" pitchFamily="2" charset="2"/>
              <a:buChar char="ü"/>
            </a:pPr>
            <a:r>
              <a:rPr lang="ru-RU" sz="1200">
                <a:solidFill>
                  <a:schemeClr val="tx1"/>
                </a:solidFill>
                <a:cs typeface="Arial" pitchFamily="34" charset="0"/>
              </a:rPr>
              <a:t> Лапароскопия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07950" y="1673225"/>
            <a:ext cx="8928100" cy="109061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Tx/>
              <a:buSzTx/>
              <a:buFontTx/>
              <a:buNone/>
            </a:pPr>
            <a:r>
              <a:rPr lang="ru-RU" sz="1400" b="1" i="1" u="sng" dirty="0">
                <a:solidFill>
                  <a:schemeClr val="tx1"/>
                </a:solidFill>
                <a:cs typeface="Arial" pitchFamily="34" charset="0"/>
              </a:rPr>
              <a:t>Инфекционный скрининг:</a:t>
            </a:r>
          </a:p>
          <a:p>
            <a:pPr algn="ctr" eaLnBrk="1" hangingPunct="1">
              <a:buClrTx/>
              <a:buSzTx/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ИППП, мазок на флору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ru-RU" sz="1400" b="1" i="1" u="sng" dirty="0">
                <a:solidFill>
                  <a:schemeClr val="tx1"/>
                </a:solidFill>
                <a:cs typeface="Arial" pitchFamily="34" charset="0"/>
              </a:rPr>
              <a:t>УЗИ органов малого таза</a:t>
            </a:r>
            <a:r>
              <a:rPr lang="en-US" sz="1400" b="1" i="1" u="sng" dirty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ru-RU" sz="1400" b="1" i="1" u="sng" dirty="0">
              <a:solidFill>
                <a:schemeClr val="tx1"/>
              </a:solidFill>
              <a:cs typeface="Arial" pitchFamily="34" charset="0"/>
            </a:endParaRPr>
          </a:p>
          <a:p>
            <a:pPr algn="ctr" eaLnBrk="1" hangingPunct="1">
              <a:buClrTx/>
              <a:buSzTx/>
              <a:buFont typeface="Wingdings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 У женщин: 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выявление миом, кист, очагов внутреннего </a:t>
            </a:r>
            <a:r>
              <a:rPr lang="ru-RU" sz="1200" dirty="0" err="1">
                <a:solidFill>
                  <a:schemeClr val="tx1"/>
                </a:solidFill>
                <a:cs typeface="Arial" pitchFamily="34" charset="0"/>
              </a:rPr>
              <a:t>эндометриоза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algn="ctr" eaLnBrk="1" hangingPunct="1">
              <a:buClrTx/>
              <a:buSzTx/>
              <a:buFont typeface="Wingdings" pitchFamily="2" charset="2"/>
              <a:buChar char="ü"/>
            </a:pPr>
            <a:r>
              <a:rPr lang="ru-RU" sz="1200" b="1" dirty="0">
                <a:solidFill>
                  <a:schemeClr val="tx1"/>
                </a:solidFill>
                <a:cs typeface="Arial" pitchFamily="34" charset="0"/>
              </a:rPr>
              <a:t> У мужчин:</a:t>
            </a:r>
            <a:r>
              <a:rPr lang="ru-RU" sz="1200" dirty="0">
                <a:solidFill>
                  <a:schemeClr val="tx1"/>
                </a:solidFill>
                <a:cs typeface="Arial" pitchFamily="34" charset="0"/>
              </a:rPr>
              <a:t> исследование предстательной железы, семенных пузырьков. </a:t>
            </a:r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 rot="5400000">
            <a:off x="5724526" y="2465387"/>
            <a:ext cx="215900" cy="936625"/>
          </a:xfrm>
          <a:custGeom>
            <a:avLst/>
            <a:gdLst>
              <a:gd name="T0" fmla="*/ 161700164 w 21600"/>
              <a:gd name="T1" fmla="*/ 0 h 21600"/>
              <a:gd name="T2" fmla="*/ 0 w 21600"/>
              <a:gd name="T3" fmla="*/ 2147483647 h 21600"/>
              <a:gd name="T4" fmla="*/ 161700164 w 21600"/>
              <a:gd name="T5" fmla="*/ 2147483647 h 21600"/>
              <a:gd name="T6" fmla="*/ 215600249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9CB07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11" name="AutoShape 11"/>
          <p:cNvSpPr>
            <a:spLocks noChangeArrowheads="1"/>
          </p:cNvSpPr>
          <p:nvPr/>
        </p:nvSpPr>
        <p:spPr bwMode="auto">
          <a:xfrm rot="5400000">
            <a:off x="7308851" y="2465387"/>
            <a:ext cx="215900" cy="936625"/>
          </a:xfrm>
          <a:custGeom>
            <a:avLst/>
            <a:gdLst>
              <a:gd name="T0" fmla="*/ 161700164 w 21600"/>
              <a:gd name="T1" fmla="*/ 0 h 21600"/>
              <a:gd name="T2" fmla="*/ 0 w 21600"/>
              <a:gd name="T3" fmla="*/ 2147483647 h 21600"/>
              <a:gd name="T4" fmla="*/ 161700164 w 21600"/>
              <a:gd name="T5" fmla="*/ 2147483647 h 21600"/>
              <a:gd name="T6" fmla="*/ 215600249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9CB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12" name="AutoShape 12"/>
          <p:cNvSpPr>
            <a:spLocks noChangeArrowheads="1"/>
          </p:cNvSpPr>
          <p:nvPr/>
        </p:nvSpPr>
        <p:spPr bwMode="auto">
          <a:xfrm rot="5400000">
            <a:off x="1908176" y="2465387"/>
            <a:ext cx="215900" cy="936625"/>
          </a:xfrm>
          <a:custGeom>
            <a:avLst/>
            <a:gdLst>
              <a:gd name="T0" fmla="*/ 161700164 w 21600"/>
              <a:gd name="T1" fmla="*/ 0 h 21600"/>
              <a:gd name="T2" fmla="*/ 0 w 21600"/>
              <a:gd name="T3" fmla="*/ 2147483647 h 21600"/>
              <a:gd name="T4" fmla="*/ 161700164 w 21600"/>
              <a:gd name="T5" fmla="*/ 2147483647 h 21600"/>
              <a:gd name="T6" fmla="*/ 215600249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9CB07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1700" b="1" dirty="0" smtClean="0"/>
              <a:t>ОБСЛЕДОВАНИЕ ПРОВОДИТСЯ ОДНОВРЕМЕННО И МУЖЧИНЫ И ЖЕНЩИНЫ</a:t>
            </a:r>
            <a:endParaRPr lang="ru-RU" altLang="ru-RU" sz="17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441455"/>
            <a:ext cx="8248650" cy="4559313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2800" dirty="0" smtClean="0">
                <a:solidFill>
                  <a:srgbClr val="0D0D0D"/>
                </a:solidFill>
              </a:rPr>
              <a:t>Порядок обследования пациентов с целью определения диагноза и составления плана лечения не должен превышать </a:t>
            </a:r>
            <a:r>
              <a:rPr lang="ru-RU" sz="2800" b="1" i="1" dirty="0" smtClean="0">
                <a:solidFill>
                  <a:srgbClr val="C00000"/>
                </a:solidFill>
              </a:rPr>
              <a:t>3-6 мес</a:t>
            </a:r>
            <a:r>
              <a:rPr lang="ru-RU" sz="2800" dirty="0" smtClean="0">
                <a:solidFill>
                  <a:srgbClr val="0D0D0D"/>
                </a:solidFill>
              </a:rPr>
              <a:t>., период лечения, в т.ч. с учётом хирургического, - не более 1 года. 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2800" dirty="0" smtClean="0">
                <a:solidFill>
                  <a:srgbClr val="0D0D0D"/>
                </a:solidFill>
              </a:rPr>
              <a:t>Для пациентов с низким овариальным резервом и пациенток </a:t>
            </a:r>
            <a:r>
              <a:rPr lang="ru-RU" sz="2800" b="1" i="1" dirty="0" smtClean="0">
                <a:solidFill>
                  <a:srgbClr val="C00000"/>
                </a:solidFill>
              </a:rPr>
              <a:t>старше 35 лет</a:t>
            </a:r>
            <a:r>
              <a:rPr lang="ru-RU" sz="2800" dirty="0" smtClean="0">
                <a:solidFill>
                  <a:srgbClr val="0D0D0D"/>
                </a:solidFill>
              </a:rPr>
              <a:t> он должен быть ещё более сокращён.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585933"/>
            <a:ext cx="8248650" cy="4129083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800" dirty="0" smtClean="0">
                <a:solidFill>
                  <a:srgbClr val="0D0D0D"/>
                </a:solidFill>
              </a:rPr>
              <a:t>С 2017 г. Красноярский край перешёл на оплату медицинской помощи за счёт средств обязательного медицинского страхования с применением клинико-статистических групп.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800" dirty="0" smtClean="0">
                <a:solidFill>
                  <a:srgbClr val="0D0D0D"/>
                </a:solidFill>
              </a:rPr>
              <a:t>В связи с этим плановый тариф (стоимость одного случая ЭКО) уменьшился и составил в 2017 г. 148 200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214422"/>
            <a:ext cx="8248650" cy="5000637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ru-RU" sz="2400" dirty="0" smtClean="0">
                <a:solidFill>
                  <a:srgbClr val="0D0D0D"/>
                </a:solidFill>
              </a:rPr>
              <a:t>Из стоимости тарифа ЭКО в рамках системы ОМС в условиях дневного стационара исключены: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D0D0D"/>
                </a:solidFill>
              </a:rPr>
              <a:t> </a:t>
            </a:r>
            <a:r>
              <a:rPr lang="ru-RU" sz="2400" dirty="0" err="1" smtClean="0">
                <a:solidFill>
                  <a:srgbClr val="0D0D0D"/>
                </a:solidFill>
              </a:rPr>
              <a:t>криоконсервация</a:t>
            </a:r>
            <a:r>
              <a:rPr lang="ru-RU" sz="2400" dirty="0" smtClean="0">
                <a:solidFill>
                  <a:srgbClr val="0D0D0D"/>
                </a:solidFill>
              </a:rPr>
              <a:t> </a:t>
            </a:r>
            <a:r>
              <a:rPr lang="ru-RU" sz="2400" dirty="0" smtClean="0">
                <a:solidFill>
                  <a:srgbClr val="0D0D0D"/>
                </a:solidFill>
              </a:rPr>
              <a:t>эмбрионов и их хранение,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D0D0D"/>
                </a:solidFill>
              </a:rPr>
              <a:t> оттаивание </a:t>
            </a:r>
            <a:r>
              <a:rPr lang="ru-RU" sz="2400" dirty="0" err="1" smtClean="0">
                <a:solidFill>
                  <a:srgbClr val="0D0D0D"/>
                </a:solidFill>
              </a:rPr>
              <a:t>криоконсервированных</a:t>
            </a:r>
            <a:r>
              <a:rPr lang="ru-RU" sz="2400" dirty="0" smtClean="0">
                <a:solidFill>
                  <a:srgbClr val="0D0D0D"/>
                </a:solidFill>
              </a:rPr>
              <a:t> эмбрионов перед </a:t>
            </a:r>
            <a:r>
              <a:rPr lang="ru-RU" sz="2400" dirty="0" err="1" smtClean="0">
                <a:solidFill>
                  <a:srgbClr val="0D0D0D"/>
                </a:solidFill>
              </a:rPr>
              <a:t>эмбриопереносом</a:t>
            </a:r>
            <a:r>
              <a:rPr lang="ru-RU" sz="2400" dirty="0" smtClean="0">
                <a:solidFill>
                  <a:srgbClr val="0D0D0D"/>
                </a:solidFill>
              </a:rPr>
              <a:t>,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D0D0D"/>
                </a:solidFill>
              </a:rPr>
              <a:t> подготовка </a:t>
            </a:r>
            <a:r>
              <a:rPr lang="ru-RU" sz="2400" dirty="0" smtClean="0">
                <a:solidFill>
                  <a:srgbClr val="0D0D0D"/>
                </a:solidFill>
              </a:rPr>
              <a:t>эндометрия к </a:t>
            </a:r>
            <a:r>
              <a:rPr lang="ru-RU" sz="2400" dirty="0" err="1" smtClean="0">
                <a:solidFill>
                  <a:srgbClr val="0D0D0D"/>
                </a:solidFill>
              </a:rPr>
              <a:t>эмбриопереносу</a:t>
            </a:r>
            <a:r>
              <a:rPr lang="ru-RU" sz="2400" dirty="0" smtClean="0">
                <a:solidFill>
                  <a:srgbClr val="0D0D0D"/>
                </a:solidFill>
              </a:rPr>
              <a:t> без стимуляции </a:t>
            </a:r>
            <a:r>
              <a:rPr lang="ru-RU" sz="2400" dirty="0" err="1" smtClean="0">
                <a:solidFill>
                  <a:srgbClr val="0D0D0D"/>
                </a:solidFill>
              </a:rPr>
              <a:t>суперовуляции</a:t>
            </a:r>
            <a:r>
              <a:rPr lang="ru-RU" sz="2400" dirty="0" smtClean="0">
                <a:solidFill>
                  <a:srgbClr val="0D0D0D"/>
                </a:solidFill>
              </a:rPr>
              <a:t>,</a:t>
            </a:r>
            <a:endParaRPr lang="ru-RU" sz="2400" dirty="0" smtClean="0">
              <a:solidFill>
                <a:srgbClr val="0D0D0D"/>
              </a:solidFill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D0D0D"/>
                </a:solidFill>
              </a:rPr>
              <a:t> поддержка </a:t>
            </a:r>
            <a:r>
              <a:rPr lang="ru-RU" sz="2400" dirty="0" err="1" smtClean="0">
                <a:solidFill>
                  <a:srgbClr val="0D0D0D"/>
                </a:solidFill>
              </a:rPr>
              <a:t>лютеиновой</a:t>
            </a:r>
            <a:r>
              <a:rPr lang="ru-RU" sz="2400" dirty="0" smtClean="0">
                <a:solidFill>
                  <a:srgbClr val="0D0D0D"/>
                </a:solidFill>
              </a:rPr>
              <a:t> фазы (стимуляция </a:t>
            </a:r>
            <a:r>
              <a:rPr lang="ru-RU" sz="2400" dirty="0" err="1" smtClean="0">
                <a:solidFill>
                  <a:srgbClr val="0D0D0D"/>
                </a:solidFill>
              </a:rPr>
              <a:t>суперовуляции</a:t>
            </a:r>
            <a:r>
              <a:rPr lang="ru-RU" sz="2400" dirty="0" smtClean="0">
                <a:solidFill>
                  <a:srgbClr val="0D0D0D"/>
                </a:solidFill>
              </a:rPr>
              <a:t>, </a:t>
            </a:r>
            <a:r>
              <a:rPr lang="ru-RU" sz="2400" dirty="0" err="1" smtClean="0">
                <a:solidFill>
                  <a:srgbClr val="0D0D0D"/>
                </a:solidFill>
              </a:rPr>
              <a:t>эмбриоперенос</a:t>
            </a:r>
            <a:r>
              <a:rPr lang="ru-RU" sz="2400" dirty="0" smtClean="0">
                <a:solidFill>
                  <a:srgbClr val="0D0D0D"/>
                </a:solidFill>
              </a:rPr>
              <a:t>), </a:t>
            </a:r>
            <a:endParaRPr lang="ru-RU" sz="2400" dirty="0" smtClean="0">
              <a:solidFill>
                <a:srgbClr val="0D0D0D"/>
              </a:solidFill>
            </a:endParaRP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D0D0D"/>
                </a:solidFill>
              </a:rPr>
              <a:t> определение </a:t>
            </a:r>
            <a:r>
              <a:rPr lang="ru-RU" sz="2400" dirty="0" smtClean="0">
                <a:solidFill>
                  <a:srgbClr val="0D0D0D"/>
                </a:solidFill>
              </a:rPr>
              <a:t>уровня ХГЧ после </a:t>
            </a:r>
            <a:r>
              <a:rPr lang="ru-RU" sz="2400" dirty="0" err="1" smtClean="0">
                <a:solidFill>
                  <a:srgbClr val="0D0D0D"/>
                </a:solidFill>
              </a:rPr>
              <a:t>эмбриопереноса</a:t>
            </a:r>
            <a:r>
              <a:rPr lang="ru-RU" sz="2400" dirty="0" smtClean="0">
                <a:solidFill>
                  <a:srgbClr val="0D0D0D"/>
                </a:solidFill>
              </a:rPr>
              <a:t>.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Arial" pitchFamily="34" charset="0"/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Данные этапы лечения оказываются за счет собственных финансовых средств граждан.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1520" y="764703"/>
            <a:ext cx="8892480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defRPr/>
            </a:pPr>
            <a:endParaRPr lang="ru-RU" altLang="ru-RU" sz="20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defRPr/>
            </a:pPr>
            <a:endParaRPr lang="ru-RU" altLang="ru-RU" sz="20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ГИНЕКОЛОГИЧЕСКАЯ ЗАБОЛЕВАЕМОСТЬ (2012-2016)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1700" dirty="0" smtClean="0">
                <a:solidFill>
                  <a:schemeClr val="tx1"/>
                </a:solidFill>
              </a:rPr>
              <a:t>(</a:t>
            </a:r>
            <a:r>
              <a:rPr lang="ru-RU" altLang="ru-RU" sz="1700" dirty="0">
                <a:solidFill>
                  <a:schemeClr val="tx1"/>
                </a:solidFill>
              </a:rPr>
              <a:t>НА 100 000 СООТВЕТСТВУЮЩЕГО ВОЗРАСТА)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700" dirty="0" smtClean="0">
                <a:solidFill>
                  <a:schemeClr val="tx1"/>
                </a:solidFill>
              </a:rPr>
              <a:t/>
            </a:r>
            <a:br>
              <a:rPr lang="ru-RU" altLang="ru-RU" sz="1700" dirty="0" smtClean="0">
                <a:solidFill>
                  <a:schemeClr val="tx1"/>
                </a:solidFill>
              </a:rPr>
            </a:br>
            <a:endParaRPr lang="ru-RU" altLang="ru-RU" sz="1700" dirty="0" smtClean="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95288" y="4529852"/>
            <a:ext cx="8251169" cy="157184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indent="360000" eaLnBrk="1" hangingPunct="1">
              <a:buSzPct val="100000"/>
              <a:defRPr/>
            </a:pPr>
            <a:r>
              <a:rPr lang="ru-RU" altLang="ru-RU" sz="1600" b="1" dirty="0" smtClean="0">
                <a:solidFill>
                  <a:srgbClr val="000000"/>
                </a:solidFill>
              </a:rPr>
              <a:t>Остается высоким уровень гинекологической заболеваемости. </a:t>
            </a:r>
          </a:p>
          <a:p>
            <a:pPr indent="358775" algn="just" eaLnBrk="1" hangingPunct="1">
              <a:buSzPct val="100000"/>
              <a:defRPr/>
            </a:pPr>
            <a:r>
              <a:rPr lang="ru-RU" altLang="ru-RU" sz="1600" b="1" dirty="0" smtClean="0">
                <a:solidFill>
                  <a:srgbClr val="000000"/>
                </a:solidFill>
              </a:rPr>
              <a:t>За последние 5 лет уровень гинекологической заболеваемости на 100 тыс. женского населения уменьшился: расстройства менструации – на 11,3%,  сальпингит и оофорит - на </a:t>
            </a:r>
            <a:r>
              <a:rPr lang="en-US" altLang="ru-RU" sz="1600" b="1" dirty="0" smtClean="0">
                <a:solidFill>
                  <a:srgbClr val="000000"/>
                </a:solidFill>
              </a:rPr>
              <a:t>29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,6%, </a:t>
            </a:r>
            <a:r>
              <a:rPr lang="ru-RU" altLang="ru-RU" sz="1600" b="1" dirty="0" err="1" smtClean="0">
                <a:solidFill>
                  <a:srgbClr val="000000"/>
                </a:solidFill>
              </a:rPr>
              <a:t>эндометриоз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 – на 4,6%, эрозия и </a:t>
            </a:r>
            <a:r>
              <a:rPr lang="ru-RU" altLang="ru-RU" sz="1600" b="1" dirty="0" err="1" smtClean="0">
                <a:solidFill>
                  <a:srgbClr val="000000"/>
                </a:solidFill>
              </a:rPr>
              <a:t>эктропион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 – на 10,9%. </a:t>
            </a:r>
          </a:p>
          <a:p>
            <a:pPr indent="358775" algn="just" eaLnBrk="1" hangingPunct="1">
              <a:buSzPct val="100000"/>
              <a:defRPr/>
            </a:pPr>
            <a:r>
              <a:rPr lang="ru-RU" altLang="ru-RU" sz="1600" b="1" dirty="0" smtClean="0">
                <a:solidFill>
                  <a:srgbClr val="000000"/>
                </a:solidFill>
              </a:rPr>
              <a:t>Женское бесплодие увеличилось на 54,5%</a:t>
            </a:r>
          </a:p>
        </p:txBody>
      </p:sp>
      <p:graphicFrame>
        <p:nvGraphicFramePr>
          <p:cNvPr id="143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8429276"/>
              </p:ext>
            </p:extLst>
          </p:nvPr>
        </p:nvGraphicFramePr>
        <p:xfrm>
          <a:off x="395289" y="1412777"/>
          <a:ext cx="8251169" cy="2951320"/>
        </p:xfrm>
        <a:graphic>
          <a:graphicData uri="http://schemas.openxmlformats.org/presentationml/2006/ole">
            <p:oleObj spid="_x0000_s169986" name="Лист" r:id="rId4" imgW="7734346" imgH="2971699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06747F86-DF2F-4776-A625-246FBF67D87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970101"/>
            <a:ext cx="8248650" cy="338772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50000"/>
              <a:buFont typeface="Arial" pitchFamily="34" charset="0"/>
              <a:buNone/>
            </a:pPr>
            <a:r>
              <a:rPr lang="ru-RU" sz="2800" dirty="0" smtClean="0">
                <a:solidFill>
                  <a:srgbClr val="0D0D0D"/>
                </a:solidFill>
              </a:rPr>
              <a:t>Подготовка эндометрия к </a:t>
            </a:r>
            <a:r>
              <a:rPr lang="ru-RU" sz="2800" dirty="0" err="1" smtClean="0">
                <a:solidFill>
                  <a:srgbClr val="0D0D0D"/>
                </a:solidFill>
              </a:rPr>
              <a:t>эмбриопереносу</a:t>
            </a:r>
            <a:r>
              <a:rPr lang="ru-RU" sz="2800" dirty="0" smtClean="0">
                <a:solidFill>
                  <a:srgbClr val="0D0D0D"/>
                </a:solidFill>
              </a:rPr>
              <a:t> без стимуляции </a:t>
            </a:r>
            <a:r>
              <a:rPr lang="ru-RU" sz="2800" dirty="0" err="1" smtClean="0">
                <a:solidFill>
                  <a:srgbClr val="0D0D0D"/>
                </a:solidFill>
              </a:rPr>
              <a:t>суперовуляции</a:t>
            </a:r>
            <a:r>
              <a:rPr lang="ru-RU" sz="2800" dirty="0" smtClean="0">
                <a:solidFill>
                  <a:srgbClr val="0D0D0D"/>
                </a:solidFill>
              </a:rPr>
              <a:t> и поддержка </a:t>
            </a:r>
            <a:r>
              <a:rPr lang="ru-RU" sz="2800" dirty="0" err="1" smtClean="0">
                <a:solidFill>
                  <a:srgbClr val="0D0D0D"/>
                </a:solidFill>
              </a:rPr>
              <a:t>лютеиновой</a:t>
            </a:r>
            <a:r>
              <a:rPr lang="ru-RU" sz="2800" dirty="0" smtClean="0">
                <a:solidFill>
                  <a:srgbClr val="0D0D0D"/>
                </a:solidFill>
              </a:rPr>
              <a:t> фазы, как в случаях со стимуляцией </a:t>
            </a:r>
            <a:r>
              <a:rPr lang="ru-RU" sz="2800" dirty="0" err="1" smtClean="0">
                <a:solidFill>
                  <a:srgbClr val="0D0D0D"/>
                </a:solidFill>
              </a:rPr>
              <a:t>суперовуляции</a:t>
            </a:r>
            <a:r>
              <a:rPr lang="ru-RU" sz="2800" dirty="0" smtClean="0">
                <a:solidFill>
                  <a:srgbClr val="0D0D0D"/>
                </a:solidFill>
              </a:rPr>
              <a:t>, так и в случаях только </a:t>
            </a:r>
            <a:r>
              <a:rPr lang="ru-RU" sz="2800" dirty="0" err="1" smtClean="0">
                <a:solidFill>
                  <a:srgbClr val="0D0D0D"/>
                </a:solidFill>
              </a:rPr>
              <a:t>эмбриопереноса</a:t>
            </a:r>
            <a:r>
              <a:rPr lang="ru-RU" sz="2800" dirty="0" smtClean="0">
                <a:solidFill>
                  <a:srgbClr val="0D0D0D"/>
                </a:solidFill>
              </a:rPr>
              <a:t>, </a:t>
            </a:r>
            <a:r>
              <a:rPr lang="ru-RU" sz="2800" b="1" i="1" dirty="0" smtClean="0">
                <a:solidFill>
                  <a:srgbClr val="C00000"/>
                </a:solidFill>
              </a:rPr>
              <a:t>будут осуществляться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амбулаторно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428736"/>
            <a:ext cx="8248650" cy="4525974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50000"/>
              <a:buFont typeface="Arial" pitchFamily="34" charset="0"/>
              <a:buNone/>
            </a:pPr>
            <a:r>
              <a:rPr lang="ru-RU" sz="2600" dirty="0" smtClean="0">
                <a:solidFill>
                  <a:srgbClr val="0D0D0D"/>
                </a:solidFill>
              </a:rPr>
              <a:t>Учитывая, что поддержка </a:t>
            </a:r>
            <a:r>
              <a:rPr lang="ru-RU" sz="2600" dirty="0" err="1" smtClean="0">
                <a:solidFill>
                  <a:srgbClr val="0D0D0D"/>
                </a:solidFill>
              </a:rPr>
              <a:t>лютеиновой</a:t>
            </a:r>
            <a:r>
              <a:rPr lang="ru-RU" sz="2600" dirty="0" smtClean="0">
                <a:solidFill>
                  <a:srgbClr val="0D0D0D"/>
                </a:solidFill>
              </a:rPr>
              <a:t> фазы по назначению врача </a:t>
            </a:r>
            <a:r>
              <a:rPr lang="ru-RU" sz="2600" dirty="0" err="1" smtClean="0">
                <a:solidFill>
                  <a:srgbClr val="0D0D0D"/>
                </a:solidFill>
              </a:rPr>
              <a:t>репродуктолога</a:t>
            </a:r>
            <a:r>
              <a:rPr lang="ru-RU" sz="2600" dirty="0" smtClean="0">
                <a:solidFill>
                  <a:srgbClr val="0D0D0D"/>
                </a:solidFill>
              </a:rPr>
              <a:t> в настоящее время осуществляется в амбулаторных условиях, из дневного стационара пациенты будут выписаны продолжающими болеть.</a:t>
            </a:r>
          </a:p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50000"/>
              <a:buFont typeface="Arial" pitchFamily="34" charset="0"/>
              <a:buNone/>
            </a:pPr>
            <a:r>
              <a:rPr lang="ru-RU" sz="2600" dirty="0" smtClean="0">
                <a:solidFill>
                  <a:srgbClr val="0D0D0D"/>
                </a:solidFill>
              </a:rPr>
              <a:t>Прошу Вас обратить на это внимание и обеспечить преемственность лечения пациентов, которым был произведён </a:t>
            </a:r>
            <a:r>
              <a:rPr lang="ru-RU" sz="2600" dirty="0" err="1" smtClean="0">
                <a:solidFill>
                  <a:srgbClr val="0D0D0D"/>
                </a:solidFill>
              </a:rPr>
              <a:t>эмбриоперенос</a:t>
            </a:r>
            <a:r>
              <a:rPr lang="ru-RU" sz="2600" dirty="0" smtClean="0">
                <a:solidFill>
                  <a:srgbClr val="0D0D0D"/>
                </a:solidFill>
              </a:rPr>
              <a:t>, на амбулаторном этапе и обеспечить своевременное продление листка нетрудоспособности.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665288"/>
            <a:ext cx="8286750" cy="35274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2800" b="1" smtClean="0">
                <a:solidFill>
                  <a:srgbClr val="C00000"/>
                </a:solidFill>
              </a:rPr>
              <a:t>ОРГАНИЗАЦИОННОЙ ОСОБЕННОСТЬЮ РЕАЛИЗАЦИИ ПРОГРАММ ЭКО ПО ОМС </a:t>
            </a:r>
            <a:r>
              <a:rPr lang="en-US" sz="2800" b="1" smtClean="0">
                <a:solidFill>
                  <a:srgbClr val="C00000"/>
                </a:solidFill>
              </a:rPr>
              <a:t/>
            </a:r>
            <a:br>
              <a:rPr lang="en-US" sz="2800" b="1" smtClean="0">
                <a:solidFill>
                  <a:srgbClr val="C00000"/>
                </a:solidFill>
              </a:rPr>
            </a:br>
            <a:r>
              <a:rPr lang="ru-RU" sz="2800" b="1" smtClean="0">
                <a:solidFill>
                  <a:srgbClr val="C00000"/>
                </a:solidFill>
              </a:rPr>
              <a:t>В КРАСНОЯРСКЕ ЯВЛЯЕТСЯ ПЕРВИЧНОЕ ОБСЛЕДОВАНИЕ ПАЦИЕНТОВ В ЖЕНСКОЙ КОНСУЛЬТАЦИИ ПО МЕСТУ ЖИТЕЛЬСТВА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778750" cy="41052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ФСГ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Эстрадиол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Ингибин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В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Анти-Мюллеровский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гормон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 (АМГ)</a:t>
            </a:r>
            <a:r>
              <a:rPr lang="ar-SA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‏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Морфометрические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маркеры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</a:rPr>
              <a:t>яичников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:</a:t>
            </a:r>
            <a:endParaRPr lang="en-GB" sz="2800" dirty="0" smtClean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  <a:latin typeface="+mj-lt"/>
              </a:rPr>
              <a:t>Объем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яичников</a:t>
            </a:r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  <a:latin typeface="+mj-lt"/>
              </a:rPr>
              <a:t>Количество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антральных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фолликулов</a:t>
            </a:r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  <a:latin typeface="+mj-lt"/>
              </a:rPr>
              <a:t>Средний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диаметр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+mj-lt"/>
              </a:rPr>
              <a:t>яичника</a:t>
            </a:r>
            <a:endParaRPr lang="en-GB" dirty="0" smtClean="0">
              <a:solidFill>
                <a:schemeClr val="tx1"/>
              </a:solidFill>
              <a:latin typeface="+mj-lt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143372" y="6461125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b="1" dirty="0">
                <a:solidFill>
                  <a:schemeClr val="tx1"/>
                </a:solidFill>
              </a:rPr>
              <a:t>Bowen et al. </a:t>
            </a:r>
            <a:r>
              <a:rPr lang="en-GB" sz="1000" b="1" i="1" dirty="0" err="1">
                <a:solidFill>
                  <a:schemeClr val="tx1"/>
                </a:solidFill>
              </a:rPr>
              <a:t>Fertil</a:t>
            </a:r>
            <a:r>
              <a:rPr lang="en-GB" sz="1000" b="1" i="1" dirty="0">
                <a:solidFill>
                  <a:schemeClr val="tx1"/>
                </a:solidFill>
              </a:rPr>
              <a:t> </a:t>
            </a:r>
            <a:r>
              <a:rPr lang="en-GB" sz="1000" b="1" i="1" dirty="0" err="1">
                <a:solidFill>
                  <a:schemeClr val="tx1"/>
                </a:solidFill>
              </a:rPr>
              <a:t>Steril</a:t>
            </a:r>
            <a:r>
              <a:rPr lang="en-GB" sz="1000" b="1" i="1" dirty="0">
                <a:solidFill>
                  <a:schemeClr val="tx1"/>
                </a:solidFill>
              </a:rPr>
              <a:t>. </a:t>
            </a:r>
            <a:r>
              <a:rPr lang="en-GB" sz="1000" b="1" dirty="0">
                <a:solidFill>
                  <a:schemeClr val="tx1"/>
                </a:solidFill>
              </a:rPr>
              <a:t>2007;88:390.</a:t>
            </a:r>
          </a:p>
          <a:p>
            <a:pPr algn="r"/>
            <a:r>
              <a:rPr lang="en-GB" sz="1000" b="1" dirty="0">
                <a:solidFill>
                  <a:schemeClr val="tx1"/>
                </a:solidFill>
              </a:rPr>
              <a:t>Levi et al. </a:t>
            </a:r>
            <a:r>
              <a:rPr lang="en-GB" sz="1000" b="1" i="1" dirty="0" err="1">
                <a:solidFill>
                  <a:schemeClr val="tx1"/>
                </a:solidFill>
              </a:rPr>
              <a:t>Fertil</a:t>
            </a:r>
            <a:r>
              <a:rPr lang="en-GB" sz="1000" b="1" i="1" dirty="0">
                <a:solidFill>
                  <a:schemeClr val="tx1"/>
                </a:solidFill>
              </a:rPr>
              <a:t> </a:t>
            </a:r>
            <a:r>
              <a:rPr lang="en-GB" sz="1000" b="1" i="1" dirty="0" err="1">
                <a:solidFill>
                  <a:schemeClr val="tx1"/>
                </a:solidFill>
              </a:rPr>
              <a:t>Steril</a:t>
            </a:r>
            <a:r>
              <a:rPr lang="en-GB" sz="1000" b="1" i="1" dirty="0">
                <a:solidFill>
                  <a:schemeClr val="tx1"/>
                </a:solidFill>
              </a:rPr>
              <a:t>. </a:t>
            </a:r>
            <a:r>
              <a:rPr lang="en-GB" sz="1000" b="1" dirty="0">
                <a:solidFill>
                  <a:schemeClr val="tx1"/>
                </a:solidFill>
              </a:rPr>
              <a:t>2001;76:666</a:t>
            </a:r>
            <a:r>
              <a:rPr lang="en-GB" sz="10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ОВАРИАЛЬНЫЙ РЕЗЕРВ. ПРОГНОСТИЧЕСКИЕ МАРКЕРЫ.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785786" y="1214422"/>
            <a:ext cx="77803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3000"/>
              </a:lnSpc>
              <a:spcBef>
                <a:spcPts val="1400"/>
              </a:spcBef>
              <a:buSzPct val="8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b="1" dirty="0" err="1">
                <a:solidFill>
                  <a:schemeClr val="tx1"/>
                </a:solidFill>
                <a:cs typeface="Arial" pitchFamily="34" charset="0"/>
              </a:rPr>
              <a:t>Антральны</a:t>
            </a:r>
            <a:r>
              <a:rPr lang="ru-RU" sz="1800" b="1" dirty="0">
                <a:solidFill>
                  <a:schemeClr val="tx1"/>
                </a:solidFill>
                <a:cs typeface="Arial" pitchFamily="34" charset="0"/>
              </a:rPr>
              <a:t>е</a:t>
            </a:r>
            <a:r>
              <a:rPr lang="en-GB" sz="1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cs typeface="Arial" pitchFamily="34" charset="0"/>
              </a:rPr>
              <a:t>ф</a:t>
            </a:r>
            <a:r>
              <a:rPr lang="en-GB" sz="1800" b="1" dirty="0" err="1">
                <a:solidFill>
                  <a:schemeClr val="tx1"/>
                </a:solidFill>
                <a:cs typeface="Arial" pitchFamily="34" charset="0"/>
              </a:rPr>
              <a:t>олликул</a:t>
            </a:r>
            <a:r>
              <a:rPr lang="ru-RU" sz="1800" b="1" dirty="0" err="1">
                <a:solidFill>
                  <a:schemeClr val="tx1"/>
                </a:solidFill>
                <a:cs typeface="Arial" pitchFamily="34" charset="0"/>
              </a:rPr>
              <a:t>ы</a:t>
            </a:r>
            <a:r>
              <a:rPr lang="en-GB" sz="1800" b="1" dirty="0">
                <a:solidFill>
                  <a:schemeClr val="tx1"/>
                </a:solidFill>
                <a:cs typeface="Arial" pitchFamily="34" charset="0"/>
              </a:rPr>
              <a:t> и </a:t>
            </a:r>
            <a:r>
              <a:rPr lang="en-GB" sz="1800" b="1" dirty="0" err="1">
                <a:solidFill>
                  <a:schemeClr val="tx1"/>
                </a:solidFill>
                <a:cs typeface="Arial" pitchFamily="34" charset="0"/>
              </a:rPr>
              <a:t>Антральн</a:t>
            </a:r>
            <a:r>
              <a:rPr lang="ru-RU" sz="1800" b="1" dirty="0" err="1">
                <a:solidFill>
                  <a:schemeClr val="tx1"/>
                </a:solidFill>
                <a:cs typeface="Arial" pitchFamily="34" charset="0"/>
              </a:rPr>
              <a:t>ая</a:t>
            </a:r>
            <a:r>
              <a:rPr lang="en-GB" sz="18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cs typeface="Arial" pitchFamily="34" charset="0"/>
              </a:rPr>
              <a:t>о</a:t>
            </a:r>
            <a:r>
              <a:rPr lang="en-GB" sz="1800" b="1" dirty="0" err="1">
                <a:solidFill>
                  <a:schemeClr val="tx1"/>
                </a:solidFill>
                <a:cs typeface="Arial" pitchFamily="34" charset="0"/>
              </a:rPr>
              <a:t>бласт</a:t>
            </a:r>
            <a:r>
              <a:rPr lang="ru-RU" sz="1800" b="1" dirty="0" err="1">
                <a:solidFill>
                  <a:schemeClr val="tx1"/>
                </a:solidFill>
                <a:cs typeface="Arial" pitchFamily="34" charset="0"/>
              </a:rPr>
              <a:t>ь</a:t>
            </a:r>
            <a:endParaRPr lang="en-GB" sz="18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1714488"/>
            <a:ext cx="6457950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643438" y="6429396"/>
            <a:ext cx="4119562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err="1">
                <a:solidFill>
                  <a:schemeClr val="tx1"/>
                </a:solidFill>
                <a:cs typeface="Arial" pitchFamily="34" charset="0"/>
              </a:rPr>
              <a:t>Jayprakasan</a:t>
            </a:r>
            <a:r>
              <a:rPr lang="en-GB" sz="1000" b="1" dirty="0">
                <a:solidFill>
                  <a:schemeClr val="tx1"/>
                </a:solidFill>
                <a:cs typeface="Arial" pitchFamily="34" charset="0"/>
              </a:rPr>
              <a:t> et al. </a:t>
            </a:r>
            <a:r>
              <a:rPr lang="en-GB" sz="1000" b="1" i="1" dirty="0">
                <a:solidFill>
                  <a:schemeClr val="tx1"/>
                </a:solidFill>
                <a:cs typeface="Arial" pitchFamily="34" charset="0"/>
              </a:rPr>
              <a:t>Hum </a:t>
            </a:r>
            <a:r>
              <a:rPr lang="en-GB" sz="1000" b="1" i="1" dirty="0" err="1">
                <a:solidFill>
                  <a:schemeClr val="tx1"/>
                </a:solidFill>
                <a:cs typeface="Arial" pitchFamily="34" charset="0"/>
              </a:rPr>
              <a:t>Reprod</a:t>
            </a:r>
            <a:r>
              <a:rPr lang="en-GB" sz="1000" b="1" i="1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GB" sz="1000" b="1" dirty="0">
                <a:solidFill>
                  <a:schemeClr val="tx1"/>
                </a:solidFill>
                <a:cs typeface="Arial" pitchFamily="34" charset="0"/>
              </a:rPr>
              <a:t>2007;22:1932.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УЗ ОЦЕНКА ЯИЧНОГО РЕЗЕРВА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00108"/>
            <a:ext cx="8374063" cy="15716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ОДНАКО, В ХОДЕ ПРОВЕДЕНИЯ ЛЕЧЕБНОГО ЦИКЛА ЭКО ЗАЧАСТУЮ ВОЗНИКАЮТ КЛИНИЧЕСКИЕ ПРОБЛЕМЫ:</a:t>
            </a:r>
          </a:p>
        </p:txBody>
      </p:sp>
      <p:sp>
        <p:nvSpPr>
          <p:cNvPr id="26628" name="Текст 5"/>
          <p:cNvSpPr>
            <a:spLocks noGrp="1"/>
          </p:cNvSpPr>
          <p:nvPr>
            <p:ph type="body" sz="half" idx="1"/>
          </p:nvPr>
        </p:nvSpPr>
        <p:spPr>
          <a:xfrm>
            <a:off x="357216" y="2500321"/>
            <a:ext cx="8358188" cy="2143125"/>
          </a:xfr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D0D0D"/>
                </a:solidFill>
              </a:rPr>
              <a:t>Сложности верификации диагнозов из-за предоставления недостоверных анализов</a:t>
            </a:r>
          </a:p>
          <a:p>
            <a:pPr marL="457200" indent="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200" dirty="0" smtClean="0"/>
              <a:t>( </a:t>
            </a:r>
            <a:r>
              <a:rPr lang="ru-RU" sz="2200" i="1" dirty="0" smtClean="0"/>
              <a:t>- исследований гормонов крови – ФСГ, АМГ,</a:t>
            </a:r>
          </a:p>
          <a:p>
            <a:pPr marL="457200" indent="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200" i="1" dirty="0" smtClean="0"/>
              <a:t>  - результатов </a:t>
            </a:r>
            <a:r>
              <a:rPr lang="ru-RU" sz="2200" i="1" dirty="0" err="1" smtClean="0"/>
              <a:t>спермограмм</a:t>
            </a:r>
            <a:r>
              <a:rPr lang="ru-RU" sz="2200" i="1" dirty="0" smtClean="0"/>
              <a:t>,</a:t>
            </a:r>
          </a:p>
          <a:p>
            <a:pPr marL="457200" indent="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200" i="1" dirty="0" smtClean="0"/>
              <a:t>  - проходимость маточных труб</a:t>
            </a:r>
            <a:r>
              <a:rPr lang="ru-RU" sz="2200" dirty="0" smtClean="0"/>
              <a:t>);</a:t>
            </a:r>
          </a:p>
        </p:txBody>
      </p:sp>
      <p:sp>
        <p:nvSpPr>
          <p:cNvPr id="26629" name="Текст 5"/>
          <p:cNvSpPr txBox="1">
            <a:spLocks/>
          </p:cNvSpPr>
          <p:nvPr/>
        </p:nvSpPr>
        <p:spPr bwMode="auto">
          <a:xfrm>
            <a:off x="357216" y="4572020"/>
            <a:ext cx="8358188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algn="just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ru-RU" sz="2200" b="1" dirty="0">
                <a:solidFill>
                  <a:srgbClr val="0D0D0D"/>
                </a:solidFill>
              </a:rPr>
              <a:t>Сокрытие пациентами </a:t>
            </a:r>
            <a:r>
              <a:rPr lang="ru-RU" sz="2200" b="1" dirty="0" err="1">
                <a:solidFill>
                  <a:srgbClr val="0D0D0D"/>
                </a:solidFill>
              </a:rPr>
              <a:t>анемнетических</a:t>
            </a:r>
            <a:r>
              <a:rPr lang="ru-RU" sz="2200" b="1" dirty="0">
                <a:solidFill>
                  <a:srgbClr val="0D0D0D"/>
                </a:solidFill>
              </a:rPr>
              <a:t> сведений </a:t>
            </a:r>
          </a:p>
          <a:p>
            <a:pPr marL="457200" algn="just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200" dirty="0">
                <a:solidFill>
                  <a:srgbClr val="000000"/>
                </a:solidFill>
              </a:rPr>
              <a:t>( </a:t>
            </a:r>
            <a:r>
              <a:rPr lang="ru-RU" sz="2200" i="1" dirty="0">
                <a:solidFill>
                  <a:srgbClr val="000000"/>
                </a:solidFill>
              </a:rPr>
              <a:t>- количества и сроков проведения попыток ЭКО,</a:t>
            </a:r>
          </a:p>
          <a:p>
            <a:pPr marL="457200" algn="just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200" i="1" dirty="0">
                <a:solidFill>
                  <a:srgbClr val="000000"/>
                </a:solidFill>
              </a:rPr>
              <a:t>  - перенесенных в анамнезе </a:t>
            </a:r>
            <a:r>
              <a:rPr lang="ru-RU" sz="2200" i="1" dirty="0" err="1">
                <a:solidFill>
                  <a:srgbClr val="000000"/>
                </a:solidFill>
              </a:rPr>
              <a:t>онкозаболеваний</a:t>
            </a:r>
            <a:r>
              <a:rPr lang="ru-RU" sz="2200" i="1" dirty="0">
                <a:solidFill>
                  <a:srgbClr val="000000"/>
                </a:solidFill>
              </a:rPr>
              <a:t>,</a:t>
            </a:r>
          </a:p>
          <a:p>
            <a:pPr marL="457200" algn="just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200" i="1" dirty="0">
                <a:solidFill>
                  <a:srgbClr val="000000"/>
                </a:solidFill>
              </a:rPr>
              <a:t>  - ОНМК и т.д.</a:t>
            </a:r>
            <a:r>
              <a:rPr lang="ru-RU" sz="2200" dirty="0">
                <a:solidFill>
                  <a:srgbClr val="000000"/>
                </a:solidFill>
              </a:rPr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42984"/>
            <a:ext cx="8374063" cy="15716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ОДНАКО, В ХОДЕ ПРОВЕДЕНИЯ ЛЕЧЕБНОГО ЦИКЛА ЭКО ЗАЧАСТУЮ ВОЗНИКАЮТ КЛИНИЧЕСКИЕ ПРОБЛЕМЫ:</a:t>
            </a:r>
          </a:p>
        </p:txBody>
      </p:sp>
      <p:sp>
        <p:nvSpPr>
          <p:cNvPr id="27652" name="Текст 5"/>
          <p:cNvSpPr>
            <a:spLocks noGrp="1"/>
          </p:cNvSpPr>
          <p:nvPr>
            <p:ph type="body" sz="half" idx="1"/>
          </p:nvPr>
        </p:nvSpPr>
        <p:spPr>
          <a:xfrm>
            <a:off x="285750" y="3000387"/>
            <a:ext cx="8358188" cy="2143125"/>
          </a:xfr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D0D0D"/>
                </a:solidFill>
              </a:rPr>
              <a:t>Несоответствие заключений УЗИ малого таза, проведенных в женских консультациях по месту жительства, данным УЗИ в КЦРМ</a:t>
            </a:r>
          </a:p>
          <a:p>
            <a:pPr marL="457200" indent="0" algn="just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2400" dirty="0" smtClean="0"/>
              <a:t>(</a:t>
            </a:r>
            <a:r>
              <a:rPr lang="ru-RU" sz="2400" i="1" dirty="0" smtClean="0"/>
              <a:t>нами выявлены кисты яичников, </a:t>
            </a:r>
            <a:r>
              <a:rPr lang="ru-RU" sz="2400" i="1" dirty="0" err="1" smtClean="0"/>
              <a:t>гидросальпингсы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серозоцеле</a:t>
            </a:r>
            <a:r>
              <a:rPr lang="ru-RU" sz="2400" i="1" dirty="0" smtClean="0"/>
              <a:t>, размеры </a:t>
            </a:r>
            <a:r>
              <a:rPr lang="ru-RU" sz="2400" i="1" dirty="0" err="1" smtClean="0"/>
              <a:t>миоматозных</a:t>
            </a:r>
            <a:r>
              <a:rPr lang="ru-RU" sz="2400" i="1" dirty="0" smtClean="0"/>
              <a:t> узлов, их количество и </a:t>
            </a:r>
            <a:r>
              <a:rPr lang="ru-RU" sz="2400" i="1" dirty="0" err="1" smtClean="0"/>
              <a:t>локазизация</a:t>
            </a:r>
            <a:r>
              <a:rPr lang="ru-RU" sz="2400" dirty="0" smtClean="0"/>
              <a:t>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5"/>
          <p:cNvSpPr txBox="1">
            <a:spLocks/>
          </p:cNvSpPr>
          <p:nvPr/>
        </p:nvSpPr>
        <p:spPr bwMode="auto">
          <a:xfrm>
            <a:off x="285750" y="4500585"/>
            <a:ext cx="8358188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algn="just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D0D0D"/>
                </a:solidFill>
              </a:rPr>
              <a:t>Направление на комиссию МЗ Красноярского края </a:t>
            </a:r>
            <a:r>
              <a:rPr lang="ru-RU" sz="2400" dirty="0">
                <a:solidFill>
                  <a:srgbClr val="0D0D0D"/>
                </a:solidFill>
              </a:rPr>
              <a:t>документов пациенток для решения вопроса о необходимости проведения лечебного цикла ЭКО без учета критериев отбора (приказ №147).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071557"/>
            <a:ext cx="8374063" cy="15716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ОДНАКО, В ХОДЕ ПРОВЕДЕНИЯ ЛЕЧЕБНОГО ЦИКЛА ЭКО ЗАЧАСТУЮ ВОЗНИКАЮТ КЛИНИЧЕСКИЕ ПРОБЛЕМЫ:</a:t>
            </a:r>
          </a:p>
        </p:txBody>
      </p:sp>
      <p:sp>
        <p:nvSpPr>
          <p:cNvPr id="28677" name="Текст 5"/>
          <p:cNvSpPr txBox="1">
            <a:spLocks/>
          </p:cNvSpPr>
          <p:nvPr/>
        </p:nvSpPr>
        <p:spPr bwMode="auto">
          <a:xfrm>
            <a:off x="285750" y="2714632"/>
            <a:ext cx="8358188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57200" indent="-457200" algn="just" eaLnBrk="0" hangingPunct="0">
              <a:lnSpc>
                <a:spcPct val="12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ru-RU" sz="2400" b="1" dirty="0">
                <a:solidFill>
                  <a:srgbClr val="0D0D0D"/>
                </a:solidFill>
              </a:rPr>
              <a:t>Некорректные заключения смежных специалистов </a:t>
            </a:r>
            <a:r>
              <a:rPr lang="ru-RU" sz="2400" dirty="0">
                <a:solidFill>
                  <a:srgbClr val="0D0D0D"/>
                </a:solidFill>
              </a:rPr>
              <a:t>о возможности планирования беременности у пациенток с тяжелыми формами </a:t>
            </a:r>
            <a:r>
              <a:rPr lang="ru-RU" sz="2400" dirty="0" err="1">
                <a:solidFill>
                  <a:srgbClr val="0D0D0D"/>
                </a:solidFill>
              </a:rPr>
              <a:t>экстрагенитальной</a:t>
            </a:r>
            <a:r>
              <a:rPr lang="ru-RU" sz="2400" dirty="0">
                <a:solidFill>
                  <a:srgbClr val="0D0D0D"/>
                </a:solidFill>
              </a:rPr>
              <a:t> патологии;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8220" y="714356"/>
            <a:ext cx="4107561" cy="614364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500298" y="4714884"/>
            <a:ext cx="4357718" cy="571504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9448" y="600400"/>
            <a:ext cx="4425105" cy="62575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428860" y="2857496"/>
            <a:ext cx="4357718" cy="785818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0" y="1142984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Население Красноярского края на 01.01.2016 года -</a:t>
            </a:r>
            <a:r>
              <a:rPr lang="ru-RU" b="1" dirty="0" smtClean="0">
                <a:solidFill>
                  <a:schemeClr val="tx2"/>
                </a:solidFill>
              </a:rPr>
              <a:t>2 866 490 </a:t>
            </a:r>
            <a:r>
              <a:rPr lang="ru-RU" b="1" dirty="0" smtClean="0">
                <a:solidFill>
                  <a:schemeClr val="tx2"/>
                </a:solidFill>
              </a:rPr>
              <a:t>человек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20" y="1988840"/>
            <a:ext cx="453650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1313">
              <a:spcBef>
                <a:spcPts val="14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2000" b="1" dirty="0" smtClean="0">
                <a:solidFill>
                  <a:srgbClr val="3333CC"/>
                </a:solidFill>
                <a:latin typeface="Arial Bold" charset="0"/>
              </a:rPr>
              <a:t>      </a:t>
            </a:r>
            <a:endParaRPr lang="ru-RU" altLang="ru-RU" sz="1800" b="1" dirty="0">
              <a:solidFill>
                <a:srgbClr val="3333CC"/>
              </a:solidFill>
              <a:latin typeface="Arial Bold" charset="0"/>
            </a:endParaRPr>
          </a:p>
          <a:p>
            <a:pPr marL="342900" indent="-341313">
              <a:spcBef>
                <a:spcPts val="14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300" dirty="0">
                <a:solidFill>
                  <a:srgbClr val="3333CC"/>
                </a:solidFill>
                <a:latin typeface="Arial Bold" charset="0"/>
              </a:rPr>
              <a:t>      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632609497"/>
              </p:ext>
            </p:extLst>
          </p:nvPr>
        </p:nvGraphicFramePr>
        <p:xfrm>
          <a:off x="-23131" y="1604290"/>
          <a:ext cx="45951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32300126"/>
              </p:ext>
            </p:extLst>
          </p:nvPr>
        </p:nvGraphicFramePr>
        <p:xfrm>
          <a:off x="4535488" y="1500174"/>
          <a:ext cx="46085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428736"/>
            <a:ext cx="1604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Численность детей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1900" b="1" dirty="0" smtClean="0"/>
              <a:t>ВОЗРАСТНАЯ ЧИСЛЕННОСТЬ НАСЕЛЕНИЯ КРАСНОЯРСКОГО КРАЯ</a:t>
            </a:r>
            <a:endParaRPr lang="ru-RU" altLang="ru-RU" sz="19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708" y="639759"/>
            <a:ext cx="4618585" cy="62182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428860" y="2143116"/>
            <a:ext cx="4357718" cy="571504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428860" y="3857628"/>
            <a:ext cx="4357718" cy="642942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031" y="662958"/>
            <a:ext cx="5119939" cy="619504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428860" y="2714620"/>
            <a:ext cx="4357718" cy="928694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rcRect l="11701" t="5208" b="8333"/>
          <a:stretch>
            <a:fillRect/>
          </a:stretch>
        </p:blipFill>
        <p:spPr>
          <a:xfrm>
            <a:off x="2327699" y="642918"/>
            <a:ext cx="4488602" cy="621510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428860" y="3286124"/>
            <a:ext cx="4357718" cy="857256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3245" y="673039"/>
            <a:ext cx="4489019" cy="61849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071670" y="2285992"/>
            <a:ext cx="4357718" cy="642942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616" y="571480"/>
            <a:ext cx="4464768" cy="628652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071670" y="2643182"/>
            <a:ext cx="4357718" cy="500066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397" y="714356"/>
            <a:ext cx="4117206" cy="614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860" y="1259034"/>
            <a:ext cx="6812280" cy="495604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142976" y="5214950"/>
            <a:ext cx="6500858" cy="500066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14422"/>
            <a:ext cx="7778750" cy="41052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Необходимость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гистероскопии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у женщин с рубцом на матке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Обследование и прививки у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серонегативных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женщин по краснухе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Обследование при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гипербилирубинемии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ru-RU" sz="2300" dirty="0" smtClean="0">
                <a:solidFill>
                  <a:schemeClr val="tx1"/>
                </a:solidFill>
                <a:latin typeface="+mj-lt"/>
                <a:sym typeface="Wingdings 3"/>
              </a:rPr>
              <a:t> АСТ, АЛТ; ЖКБ</a:t>
            </a:r>
            <a:endParaRPr lang="ru-RU" sz="23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Узловые формы патологии щитовидной железы (консультация эндокринолога)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Неполные клинические диагнозы (нет указаний на рубец на матке после консервативной миом эктопии, количества и размеров узлов и т.д.)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«Примула»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ЗАМЕЧАНИЯ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Текст 5"/>
          <p:cNvSpPr txBox="1">
            <a:spLocks/>
          </p:cNvSpPr>
          <p:nvPr/>
        </p:nvSpPr>
        <p:spPr bwMode="auto">
          <a:xfrm>
            <a:off x="785813" y="1643067"/>
            <a:ext cx="7358062" cy="40719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200" b="1" dirty="0">
                <a:solidFill>
                  <a:srgbClr val="0D0D0D"/>
                </a:solidFill>
              </a:rPr>
              <a:t>Очень важно эффективное взаимодействие врачей женских консультаций и клиник ВРТ</a:t>
            </a:r>
          </a:p>
          <a:p>
            <a:pPr marL="815975" lvl="1" indent="-358775"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ru-RU" sz="2200" dirty="0">
                <a:solidFill>
                  <a:srgbClr val="000000"/>
                </a:solidFill>
              </a:rPr>
              <a:t>не «передерживать пациентку на амбулаторном этапе»: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2200" dirty="0">
                <a:solidFill>
                  <a:srgbClr val="0D0D0D"/>
                </a:solidFill>
              </a:rPr>
              <a:t>- Причины бесплодия следует устанавливать в течение </a:t>
            </a:r>
            <a:r>
              <a:rPr lang="ru-RU" sz="2200" b="1" dirty="0">
                <a:solidFill>
                  <a:srgbClr val="C00000"/>
                </a:solidFill>
              </a:rPr>
              <a:t>3-4 мес.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0D0D0D"/>
                </a:solidFill>
              </a:rPr>
              <a:t>с момента обращения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2200" dirty="0" smtClean="0">
                <a:solidFill>
                  <a:srgbClr val="0D0D0D"/>
                </a:solidFill>
              </a:rPr>
              <a:t> Длительность </a:t>
            </a:r>
            <a:r>
              <a:rPr lang="ru-RU" sz="2200" dirty="0">
                <a:solidFill>
                  <a:srgbClr val="0D0D0D"/>
                </a:solidFill>
              </a:rPr>
              <a:t>амбулаторного лечения до применения ВРТ не более </a:t>
            </a:r>
            <a:r>
              <a:rPr lang="ru-RU" sz="2200" b="1" dirty="0">
                <a:solidFill>
                  <a:srgbClr val="C00000"/>
                </a:solidFill>
              </a:rPr>
              <a:t>1-1,5 года</a:t>
            </a:r>
          </a:p>
          <a:p>
            <a:pPr marL="815975" lvl="1" indent="-358775" algn="just" eaLnBrk="0" hangingPunct="0"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-"/>
            </a:pP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ЗАКЛЮЧЕНИЕ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Текст 5"/>
          <p:cNvSpPr txBox="1">
            <a:spLocks/>
          </p:cNvSpPr>
          <p:nvPr/>
        </p:nvSpPr>
        <p:spPr bwMode="auto">
          <a:xfrm>
            <a:off x="428625" y="1428736"/>
            <a:ext cx="8215313" cy="4543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15975" lvl="1" indent="-358775"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ru-RU" sz="2200" dirty="0">
                <a:solidFill>
                  <a:srgbClr val="000000"/>
                </a:solidFill>
              </a:rPr>
              <a:t>учитывать возраст и фолликулярный запас пациентки при определении сроков консервативного лечения бесплодия, последовательность хирургической коррекции (миомы, </a:t>
            </a:r>
            <a:r>
              <a:rPr lang="ru-RU" sz="2200" dirty="0" err="1">
                <a:solidFill>
                  <a:srgbClr val="000000"/>
                </a:solidFill>
              </a:rPr>
              <a:t>эндометриомы</a:t>
            </a:r>
            <a:r>
              <a:rPr lang="ru-RU" sz="2200" dirty="0">
                <a:solidFill>
                  <a:srgbClr val="000000"/>
                </a:solidFill>
              </a:rPr>
              <a:t>) и лечебного цикла ЭКО;</a:t>
            </a:r>
          </a:p>
          <a:p>
            <a:pPr marL="815975" lvl="1" indent="-358775" algn="just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ru-RU" sz="2200" dirty="0">
                <a:solidFill>
                  <a:srgbClr val="000000"/>
                </a:solidFill>
              </a:rPr>
              <a:t>чаще использовать консультации </a:t>
            </a:r>
            <a:r>
              <a:rPr lang="ru-RU" sz="2200" dirty="0" err="1">
                <a:solidFill>
                  <a:srgbClr val="000000"/>
                </a:solidFill>
              </a:rPr>
              <a:t>репродуктологов</a:t>
            </a:r>
            <a:r>
              <a:rPr lang="ru-RU" sz="2200" dirty="0">
                <a:solidFill>
                  <a:srgbClr val="000000"/>
                </a:solidFill>
              </a:rPr>
              <a:t> центров ВРТ при определении тактики ведения пациентов;</a:t>
            </a:r>
          </a:p>
          <a:p>
            <a:pPr marL="815975" lvl="1" indent="-358775"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q"/>
            </a:pPr>
            <a:r>
              <a:rPr lang="ru-RU" sz="2200" dirty="0">
                <a:solidFill>
                  <a:srgbClr val="000000"/>
                </a:solidFill>
              </a:rPr>
              <a:t>обеспечить корректность заключений при обследовании женщин с бесплодием.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ЗАКЛЮЧЕНИЕ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6347838"/>
              </p:ext>
            </p:extLst>
          </p:nvPr>
        </p:nvGraphicFramePr>
        <p:xfrm>
          <a:off x="138306" y="4021006"/>
          <a:ext cx="4648324" cy="2535842"/>
        </p:xfrm>
        <a:graphic>
          <a:graphicData uri="http://schemas.openxmlformats.org/presentationml/2006/ole">
            <p:oleObj spid="_x0000_s226306" name="Лист" r:id="rId4" imgW="4467251" imgH="2828904" progId="Excel.Sheet.8">
              <p:embed/>
            </p:oleObj>
          </a:graphicData>
        </a:graphic>
      </p:graphicFrame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39700" y="765176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1700" b="1" dirty="0" smtClean="0"/>
              <a:t>ГИНЕКОЛОГИЧЕСКАЯ ЗАБОЛЕВАЕМОСТЬ ДЕТЕЙ И </a:t>
            </a:r>
            <a:r>
              <a:rPr lang="ru-RU" altLang="ru-RU" sz="1700" b="1" dirty="0" smtClean="0"/>
              <a:t>ПОДРОСТКОВ (2012-2016) </a:t>
            </a:r>
            <a:r>
              <a:rPr lang="ru-RU" altLang="ru-RU" sz="1800" dirty="0" smtClean="0">
                <a:solidFill>
                  <a:srgbClr val="000000"/>
                </a:solidFill>
              </a:rPr>
              <a:t/>
            </a:r>
            <a:br>
              <a:rPr lang="ru-RU" altLang="ru-RU" sz="1800" dirty="0" smtClean="0">
                <a:solidFill>
                  <a:srgbClr val="000000"/>
                </a:solidFill>
              </a:rPr>
            </a:br>
            <a:r>
              <a:rPr lang="ru-RU" altLang="ru-RU" sz="1600" b="1" dirty="0" smtClean="0">
                <a:solidFill>
                  <a:srgbClr val="000000"/>
                </a:solidFill>
              </a:rPr>
              <a:t>(НА 100 000 СООТВЕТСТВУЮЩЕГО НАСЕЛЕНИЯ) 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4877492" y="2611338"/>
            <a:ext cx="4046319" cy="1171732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chemeClr val="accent2"/>
                </a:solidFill>
              </a:rPr>
              <a:t>ДЕВОЧКИ 10-14 ЛЕТ</a:t>
            </a:r>
            <a:endParaRPr lang="en-US" altLang="ru-RU" sz="1400" b="1" dirty="0">
              <a:solidFill>
                <a:schemeClr val="accent2"/>
              </a:solidFill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За последние 5 лет у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девочек 10-14 </a:t>
            </a:r>
            <a:r>
              <a:rPr lang="ru-RU" altLang="ru-RU" sz="1400" b="1" dirty="0">
                <a:solidFill>
                  <a:srgbClr val="000000"/>
                </a:solidFill>
              </a:rPr>
              <a:t>лет расстройства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менструации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уменьшились </a:t>
            </a:r>
            <a:r>
              <a:rPr lang="ru-RU" altLang="ru-RU" sz="1400" b="1" dirty="0">
                <a:solidFill>
                  <a:srgbClr val="FF0000"/>
                </a:solidFill>
              </a:rPr>
              <a:t>на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2,9%, </a:t>
            </a:r>
            <a:r>
              <a:rPr lang="ru-RU" altLang="ru-RU" sz="1400" b="1" dirty="0">
                <a:solidFill>
                  <a:srgbClr val="000000"/>
                </a:solidFill>
              </a:rPr>
              <a:t>з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аболеваемость </a:t>
            </a:r>
            <a:r>
              <a:rPr lang="ru-RU" altLang="ru-RU" sz="1400" b="1" dirty="0">
                <a:solidFill>
                  <a:srgbClr val="000000"/>
                </a:solidFill>
              </a:rPr>
              <a:t>сальпингитами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и оофоритами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уменьшились </a:t>
            </a:r>
            <a:r>
              <a:rPr lang="ru-RU" altLang="ru-RU" sz="1400" b="1" dirty="0">
                <a:solidFill>
                  <a:srgbClr val="FF0000"/>
                </a:solidFill>
              </a:rPr>
              <a:t>на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27,6%</a:t>
            </a:r>
            <a:endParaRPr lang="ru-RU" altLang="ru-RU" sz="1400" b="1" dirty="0">
              <a:solidFill>
                <a:srgbClr val="FF0000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214085" y="2611338"/>
            <a:ext cx="4572545" cy="1171732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chemeClr val="accent2"/>
                </a:solidFill>
              </a:rPr>
              <a:t>ПОДРОСТКИ 15-17 ЛЕТ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FA0000"/>
                </a:solidFill>
              </a:rPr>
              <a:t>За последние 5 лет у подростков 15-17 </a:t>
            </a:r>
            <a:r>
              <a:rPr lang="ru-RU" altLang="ru-RU" sz="1400" b="1" dirty="0" smtClean="0">
                <a:solidFill>
                  <a:srgbClr val="FA0000"/>
                </a:solidFill>
              </a:rPr>
              <a:t>лет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расстройства менструации </a:t>
            </a:r>
            <a:r>
              <a:rPr lang="ru-RU" altLang="ru-RU" sz="1400" b="1" dirty="0">
                <a:solidFill>
                  <a:srgbClr val="FF0000"/>
                </a:solidFill>
              </a:rPr>
              <a:t>увеличились на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7,7%, </a:t>
            </a:r>
            <a:r>
              <a:rPr lang="ru-RU" altLang="ru-RU" sz="1400" b="1" dirty="0">
                <a:solidFill>
                  <a:srgbClr val="000000"/>
                </a:solidFill>
              </a:rPr>
              <a:t>з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аболеваемость </a:t>
            </a:r>
            <a:r>
              <a:rPr lang="ru-RU" altLang="ru-RU" sz="1400" b="1" dirty="0">
                <a:solidFill>
                  <a:srgbClr val="000000"/>
                </a:solidFill>
              </a:rPr>
              <a:t>сальпингитами и оофоритами </a:t>
            </a:r>
            <a:r>
              <a:rPr lang="ru-RU" altLang="ru-RU" sz="1400" b="1" dirty="0" smtClean="0">
                <a:solidFill>
                  <a:schemeClr val="tx1"/>
                </a:solidFill>
              </a:rPr>
              <a:t>уменьшились </a:t>
            </a:r>
            <a:r>
              <a:rPr lang="ru-RU" altLang="ru-RU" sz="1400" b="1" dirty="0">
                <a:solidFill>
                  <a:schemeClr val="tx1"/>
                </a:solidFill>
              </a:rPr>
              <a:t>на </a:t>
            </a:r>
            <a:r>
              <a:rPr lang="ru-RU" altLang="ru-RU" sz="1400" b="1" dirty="0" smtClean="0">
                <a:solidFill>
                  <a:schemeClr val="tx1"/>
                </a:solidFill>
              </a:rPr>
              <a:t>9,8%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639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6891673"/>
              </p:ext>
            </p:extLst>
          </p:nvPr>
        </p:nvGraphicFramePr>
        <p:xfrm>
          <a:off x="4877493" y="4021007"/>
          <a:ext cx="4046319" cy="2535842"/>
        </p:xfrm>
        <a:graphic>
          <a:graphicData uri="http://schemas.openxmlformats.org/presentationml/2006/ole">
            <p:oleObj spid="_x0000_s226307" name="Лист" r:id="rId5" imgW="3829111" imgH="2781396" progId="Excel.Sheet.8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06747F86-DF2F-4776-A625-246FBF67D873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14085" y="1424063"/>
            <a:ext cx="8709727" cy="1017844"/>
          </a:xfrm>
          <a:prstGeom prst="rect">
            <a:avLst/>
          </a:prstGeom>
          <a:solidFill>
            <a:srgbClr val="FF9933">
              <a:alpha val="32941"/>
            </a:srgb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b="1" dirty="0" smtClean="0">
                <a:solidFill>
                  <a:srgbClr val="000000"/>
                </a:solidFill>
              </a:rPr>
              <a:t>В </a:t>
            </a:r>
            <a:r>
              <a:rPr lang="ru-RU" altLang="ru-RU" sz="1500" b="1" dirty="0">
                <a:solidFill>
                  <a:srgbClr val="000000"/>
                </a:solidFill>
              </a:rPr>
              <a:t>структуре гинекологической заболеваемости у детей и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подростков</a:t>
            </a:r>
            <a:r>
              <a:rPr lang="en-US" altLang="ru-RU" sz="15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ведущее </a:t>
            </a:r>
            <a:r>
              <a:rPr lang="ru-RU" altLang="ru-RU" sz="1500" b="1" dirty="0">
                <a:solidFill>
                  <a:srgbClr val="000000"/>
                </a:solidFill>
              </a:rPr>
              <a:t>место занимают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расстройства</a:t>
            </a:r>
            <a:r>
              <a:rPr lang="en-US" altLang="ru-RU" sz="15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менструации</a:t>
            </a:r>
            <a:r>
              <a:rPr lang="ru-RU" altLang="ru-RU" sz="1500" b="1" dirty="0">
                <a:solidFill>
                  <a:srgbClr val="000000"/>
                </a:solidFill>
              </a:rPr>
              <a:t>.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 На </a:t>
            </a:r>
            <a:r>
              <a:rPr lang="ru-RU" altLang="ru-RU" sz="1500" b="1" dirty="0">
                <a:solidFill>
                  <a:srgbClr val="000000"/>
                </a:solidFill>
              </a:rPr>
              <a:t>рост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показателя</a:t>
            </a:r>
            <a:r>
              <a:rPr lang="en-US" altLang="ru-RU" sz="15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заболеваемости расстройствами</a:t>
            </a:r>
            <a:r>
              <a:rPr lang="en-US" altLang="ru-RU" sz="15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менструации </a:t>
            </a:r>
            <a:r>
              <a:rPr lang="ru-RU" altLang="ru-RU" sz="1500" b="1" dirty="0">
                <a:solidFill>
                  <a:srgbClr val="000000"/>
                </a:solidFill>
              </a:rPr>
              <a:t>у детей и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подростков</a:t>
            </a:r>
            <a:r>
              <a:rPr lang="en-US" altLang="ru-RU" sz="15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существенное </a:t>
            </a:r>
            <a:r>
              <a:rPr lang="ru-RU" altLang="ru-RU" sz="1500" b="1" dirty="0">
                <a:solidFill>
                  <a:srgbClr val="000000"/>
                </a:solidFill>
              </a:rPr>
              <a:t>влияние </a:t>
            </a:r>
            <a:r>
              <a:rPr lang="ru-RU" altLang="ru-RU" sz="1500" b="1" dirty="0" smtClean="0">
                <a:solidFill>
                  <a:srgbClr val="000000"/>
                </a:solidFill>
              </a:rPr>
              <a:t>оказывают</a:t>
            </a:r>
            <a:r>
              <a:rPr lang="en-US" altLang="ru-RU" sz="1500" b="1" dirty="0" smtClean="0">
                <a:solidFill>
                  <a:srgbClr val="000000"/>
                </a:solidFill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</a:rPr>
              <a:t>соматические заболевания.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ртюх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2238375" cy="3357562"/>
          </a:xfrm>
          <a:prstGeom prst="rect">
            <a:avLst/>
          </a:prstGeom>
        </p:spPr>
      </p:pic>
      <p:pic>
        <p:nvPicPr>
          <p:cNvPr id="9" name="Рисунок 8" descr="Дряпак Н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64" y="3429000"/>
            <a:ext cx="2571750" cy="3429000"/>
          </a:xfrm>
          <a:prstGeom prst="rect">
            <a:avLst/>
          </a:prstGeom>
        </p:spPr>
      </p:pic>
      <p:pic>
        <p:nvPicPr>
          <p:cNvPr id="10" name="Рисунок 9" descr="Марк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282" y="3466046"/>
            <a:ext cx="4357718" cy="3391954"/>
          </a:xfrm>
          <a:prstGeom prst="rect">
            <a:avLst/>
          </a:prstGeom>
        </p:spPr>
      </p:pic>
      <p:pic>
        <p:nvPicPr>
          <p:cNvPr id="11" name="Рисунок 10" descr="Махал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46" y="0"/>
            <a:ext cx="2357454" cy="3536181"/>
          </a:xfrm>
          <a:prstGeom prst="rect">
            <a:avLst/>
          </a:prstGeom>
        </p:spPr>
      </p:pic>
      <p:pic>
        <p:nvPicPr>
          <p:cNvPr id="12" name="Рисунок 11" descr="Новосельце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09813" y="0"/>
            <a:ext cx="2333625" cy="3500438"/>
          </a:xfrm>
          <a:prstGeom prst="rect">
            <a:avLst/>
          </a:prstGeom>
        </p:spPr>
      </p:pic>
      <p:pic>
        <p:nvPicPr>
          <p:cNvPr id="13" name="Рисунок 12" descr="Полстяная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625328" cy="3500438"/>
          </a:xfrm>
          <a:prstGeom prst="rect">
            <a:avLst/>
          </a:prstGeom>
        </p:spPr>
      </p:pic>
      <p:pic>
        <p:nvPicPr>
          <p:cNvPr id="14" name="Рисунок 13" descr="Серебреннико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0"/>
            <a:ext cx="2428877" cy="364331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857356" y="3143248"/>
            <a:ext cx="5857916" cy="6429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726" name="CustomShape 2"/>
          <p:cNvSpPr>
            <a:spLocks noChangeArrowheads="1"/>
          </p:cNvSpPr>
          <p:nvPr/>
        </p:nvSpPr>
        <p:spPr bwMode="auto">
          <a:xfrm>
            <a:off x="581350" y="2714620"/>
            <a:ext cx="7776864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indent="457200" algn="ctr">
              <a:lnSpc>
                <a:spcPct val="100000"/>
              </a:lnSpc>
            </a:pPr>
            <a:r>
              <a:rPr lang="ru-RU" sz="4000" b="1" i="1" dirty="0" smtClean="0">
                <a:solidFill>
                  <a:srgbClr val="00B0F0"/>
                </a:solidFill>
                <a:latin typeface="Calibri" pitchFamily="34" charset="0"/>
              </a:rPr>
              <a:t>СПАСИБО ЗА ВНИМАНИЕ</a:t>
            </a:r>
            <a:endParaRPr lang="ru-RU" sz="3500" b="1" dirty="0">
              <a:solidFill>
                <a:srgbClr val="00B0F0"/>
              </a:solidFill>
              <a:latin typeface="HelveticaNeueCyr" pitchFamily="50" charset="-5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16016" y="1357298"/>
            <a:ext cx="43204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1313">
              <a:spcBef>
                <a:spcPts val="1400"/>
              </a:spcBef>
              <a:buClrTx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Количество беременностей среди девочек </a:t>
            </a: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15-19 </a:t>
            </a: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лет в России - 30 на 1000 женщин</a:t>
            </a:r>
          </a:p>
          <a:p>
            <a:pPr marL="342900" indent="-341313">
              <a:spcBef>
                <a:spcPts val="1400"/>
              </a:spcBef>
              <a:buClrTx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В Красноярском крае данный показатель равен 4,37 на 1000 женщин</a:t>
            </a:r>
            <a:endParaRPr lang="ru-RU" altLang="ru-RU" sz="1600" dirty="0">
              <a:solidFill>
                <a:schemeClr val="tx1"/>
              </a:solidFill>
              <a:latin typeface="Arial Bold" charset="0"/>
            </a:endParaRPr>
          </a:p>
          <a:p>
            <a:pPr marL="342900" indent="-341313">
              <a:spcBef>
                <a:spcPts val="1400"/>
              </a:spcBef>
              <a:buClrTx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Доля </a:t>
            </a:r>
            <a:r>
              <a:rPr lang="ru-RU" altLang="ru-RU" sz="1600" dirty="0">
                <a:solidFill>
                  <a:schemeClr val="tx1"/>
                </a:solidFill>
                <a:latin typeface="Arial Bold" charset="0"/>
              </a:rPr>
              <a:t>юных беременных </a:t>
            </a: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составляет</a:t>
            </a:r>
          </a:p>
          <a:p>
            <a:pPr marL="1587" algn="ctr">
              <a:spcBef>
                <a:spcPts val="1400"/>
              </a:spcBef>
              <a:buClrTx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600" b="1" dirty="0" smtClean="0">
                <a:solidFill>
                  <a:schemeClr val="tx1"/>
                </a:solidFill>
                <a:latin typeface="Arial Bold" charset="0"/>
              </a:rPr>
              <a:t>1,5-4</a:t>
            </a:r>
            <a:r>
              <a:rPr lang="ru-RU" altLang="ru-RU" sz="1600" b="1" dirty="0">
                <a:solidFill>
                  <a:schemeClr val="tx1"/>
                </a:solidFill>
                <a:latin typeface="Arial Bold" charset="0"/>
              </a:rPr>
              <a:t>% по отношению ко всем беременным </a:t>
            </a:r>
            <a:r>
              <a:rPr lang="ru-RU" altLang="ru-RU" sz="1600" b="1" dirty="0" smtClean="0">
                <a:solidFill>
                  <a:schemeClr val="tx1"/>
                </a:solidFill>
                <a:latin typeface="Arial Bold" charset="0"/>
              </a:rPr>
              <a:t>женщинам</a:t>
            </a:r>
          </a:p>
          <a:p>
            <a:pPr marL="342900" indent="-341313">
              <a:spcBef>
                <a:spcPts val="1400"/>
              </a:spcBef>
              <a:buClrTx/>
              <a:buFont typeface="Wingdings" pitchFamily="2" charset="2"/>
              <a:buChar char="q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Более 70% </a:t>
            </a:r>
            <a:r>
              <a:rPr lang="ru-RU" altLang="ru-RU" sz="1600" dirty="0">
                <a:solidFill>
                  <a:schemeClr val="tx1"/>
                </a:solidFill>
                <a:latin typeface="Arial Bold" charset="0"/>
              </a:rPr>
              <a:t>беременностей прерывается медицинским абортом по настоянию </a:t>
            </a:r>
            <a:r>
              <a:rPr lang="ru-RU" altLang="ru-RU" sz="1600" dirty="0" smtClean="0">
                <a:solidFill>
                  <a:schemeClr val="tx1"/>
                </a:solidFill>
                <a:latin typeface="Arial Bold" charset="0"/>
              </a:rPr>
              <a:t>родителей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54998"/>
            <a:ext cx="2743572" cy="182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33176"/>
            <a:ext cx="1494816" cy="182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832" y="4946909"/>
            <a:ext cx="2933168" cy="18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0782"/>
            <a:ext cx="4716016" cy="597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251520" y="1497894"/>
            <a:ext cx="20162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357686" y="642918"/>
            <a:ext cx="4786313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1800" b="1" dirty="0" smtClean="0"/>
              <a:t>ПОДРОСТКОВАЯ БЕРЕМЕННОСТЬ</a:t>
            </a:r>
            <a:endParaRPr lang="ru-RU" altLang="ru-RU" sz="1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18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1417638"/>
            <a:ext cx="8507288" cy="45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1313">
              <a:spcBef>
                <a:spcPts val="14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600" dirty="0">
                <a:solidFill>
                  <a:srgbClr val="3333CC"/>
                </a:solidFill>
                <a:latin typeface="Arial Bold" charset="0"/>
              </a:rPr>
              <a:t>  </a:t>
            </a:r>
            <a:r>
              <a:rPr lang="ru-RU" altLang="ru-RU" sz="1600" dirty="0" smtClean="0">
                <a:solidFill>
                  <a:srgbClr val="3333CC"/>
                </a:solidFill>
                <a:latin typeface="Arial Bold" charset="0"/>
              </a:rPr>
              <a:t> </a:t>
            </a:r>
            <a:endParaRPr lang="ru-RU" altLang="ru-RU" sz="1800" b="1" dirty="0">
              <a:solidFill>
                <a:srgbClr val="3333CC"/>
              </a:solidFill>
              <a:latin typeface="Arial Bold" charset="0"/>
            </a:endParaRPr>
          </a:p>
          <a:p>
            <a:pPr marL="342900" indent="-341313">
              <a:spcBef>
                <a:spcPts val="1400"/>
              </a:spcBef>
              <a:buClr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altLang="ru-RU" sz="1300" dirty="0">
                <a:solidFill>
                  <a:srgbClr val="3333CC"/>
                </a:solidFill>
                <a:latin typeface="Arial Bold" charset="0"/>
              </a:rPr>
              <a:t>      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107117946"/>
              </p:ext>
            </p:extLst>
          </p:nvPr>
        </p:nvGraphicFramePr>
        <p:xfrm>
          <a:off x="0" y="1500174"/>
          <a:ext cx="905424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251520" y="781233"/>
            <a:ext cx="8892480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altLang="ru-RU" sz="20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ru-RU" altLang="ru-RU" sz="20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altLang="ru-RU" sz="2000" b="1" dirty="0" smtClean="0">
                <a:solidFill>
                  <a:schemeClr val="bg1"/>
                </a:solidFill>
              </a:rPr>
              <a:t>АБОРТЫ И РОДЫ У ДЕВОЧЕК 15-19 ЛЕТ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altLang="ru-RU" sz="1800" dirty="0" smtClean="0">
                <a:solidFill>
                  <a:schemeClr val="tx1"/>
                </a:solidFill>
              </a:rPr>
              <a:t>В КРАСНОЯРСКОМ КРАЕ ЗА 2012-2016 ГОД</a:t>
            </a:r>
            <a:endParaRPr lang="ru-RU" altLang="ru-RU" sz="18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</a:rPr>
            </a:br>
            <a:endParaRPr lang="ru-RU" alt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7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 anchor="b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smtClean="0">
                <a:solidFill>
                  <a:srgbClr val="FFFFCC"/>
                </a:solidFill>
                <a:latin typeface="Times New Roman" pitchFamily="18" charset="0"/>
              </a:rPr>
              <a:t>Эпидемиология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785813" y="2214563"/>
            <a:ext cx="7575550" cy="2921000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/>
              <a:t> </a:t>
            </a:r>
            <a:r>
              <a:rPr lang="ru-RU" sz="3000" b="1" dirty="0" smtClean="0"/>
              <a:t>Распространенность бесплодия в России достигает 18-20%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ru-RU" sz="3000" dirty="0" smtClean="0"/>
              <a:t>(О.С. </a:t>
            </a:r>
            <a:r>
              <a:rPr lang="ru-RU" sz="3000" dirty="0" err="1" smtClean="0"/>
              <a:t>Филипов</a:t>
            </a:r>
            <a:r>
              <a:rPr lang="ru-RU" sz="3000" dirty="0" smtClean="0"/>
              <a:t>, 2003)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endParaRPr lang="ru-RU" b="1" dirty="0" smtClean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ЭПИДЕМИОЛОГИЯ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89092"/>
            <a:ext cx="7778750" cy="4297362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tx1"/>
                </a:solidFill>
                <a:latin typeface="+mj-lt"/>
              </a:rPr>
              <a:t>Бесплодие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ru-RU" sz="2000" dirty="0" smtClean="0">
                <a:latin typeface="+mj-lt"/>
              </a:rPr>
              <a:t> это отсутствие беременности у супругов детородного возраста в течение 12 месяцев регулярной половой жизни без использования контрацептивных средств.</a:t>
            </a:r>
          </a:p>
          <a:p>
            <a:pPr>
              <a:buFont typeface="Arial" pitchFamily="34" charset="0"/>
              <a:buNone/>
            </a:pPr>
            <a:endParaRPr lang="ru-RU" sz="2000" dirty="0" smtClean="0">
              <a:latin typeface="+mj-lt"/>
            </a:endParaRPr>
          </a:p>
          <a:p>
            <a:endParaRPr lang="ru-RU" sz="1800" dirty="0" smtClean="0">
              <a:latin typeface="+mj-lt"/>
            </a:endParaRPr>
          </a:p>
          <a:p>
            <a:pPr>
              <a:buFontTx/>
              <a:buChar char="•"/>
            </a:pPr>
            <a:r>
              <a:rPr lang="ru-RU" b="1" dirty="0" smtClean="0">
                <a:latin typeface="+mj-lt"/>
              </a:rPr>
              <a:t>Только 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50%</a:t>
            </a:r>
            <a:r>
              <a:rPr lang="ru-RU" b="1" dirty="0" smtClean="0">
                <a:latin typeface="+mj-lt"/>
              </a:rPr>
              <a:t> бесплодных пар обращаются за лечением</a:t>
            </a:r>
          </a:p>
          <a:p>
            <a:pPr>
              <a:buFontTx/>
              <a:buChar char="•"/>
            </a:pPr>
            <a:r>
              <a:rPr lang="ru-RU" sz="2000" b="1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Только 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25%</a:t>
            </a:r>
            <a:r>
              <a:rPr lang="ru-RU" b="1" dirty="0" smtClean="0">
                <a:latin typeface="+mj-lt"/>
              </a:rPr>
              <a:t> из обратившихся пар начинает лечение</a:t>
            </a:r>
            <a:endParaRPr lang="en-US" b="1" dirty="0" smtClean="0">
              <a:latin typeface="+mj-lt"/>
            </a:endParaRPr>
          </a:p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ЧТО ТАКОЕ БЕСПЛОДИЕ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5720" y="1357298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5720" y="6500834"/>
            <a:ext cx="84915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ts val="3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dirty="0" err="1">
                <a:solidFill>
                  <a:schemeClr val="tx1"/>
                </a:solidFill>
                <a:cs typeface="Arial" pitchFamily="34" charset="0"/>
              </a:rPr>
              <a:t>Центр</a:t>
            </a:r>
            <a:r>
              <a:rPr lang="en-GB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cs typeface="Arial" pitchFamily="34" charset="0"/>
              </a:rPr>
              <a:t>Контроля</a:t>
            </a:r>
            <a:r>
              <a:rPr lang="en-GB" sz="10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cs typeface="Arial" pitchFamily="34" charset="0"/>
              </a:rPr>
              <a:t>Заболеваний</a:t>
            </a:r>
            <a:r>
              <a:rPr lang="en-GB" sz="1000" b="1" dirty="0">
                <a:solidFill>
                  <a:schemeClr val="tx1"/>
                </a:solidFill>
                <a:cs typeface="Arial" pitchFamily="34" charset="0"/>
              </a:rPr>
              <a:t>. http://www.cdc.gov/ART/ART02/sect2_fig14-24.htm#Figure%2014. 2006.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9700" y="642918"/>
            <a:ext cx="9004299" cy="64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2000" b="1" dirty="0" smtClean="0"/>
              <a:t>ПРИЧИНЫ БЕСПЛОДИЯ</a:t>
            </a:r>
            <a:endParaRPr lang="ru-RU" altLang="ru-RU" sz="16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30167</TotalTime>
  <Words>1978</Words>
  <Application>Microsoft Office PowerPoint</Application>
  <PresentationFormat>Экран (4:3)</PresentationFormat>
  <Paragraphs>260</Paragraphs>
  <Slides>40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2_Тема Office</vt:lpstr>
      <vt:lpstr>Лист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Эпидемиология</vt:lpstr>
      <vt:lpstr>Слайд 8</vt:lpstr>
      <vt:lpstr>Слайд 9</vt:lpstr>
      <vt:lpstr>Слайд 10</vt:lpstr>
      <vt:lpstr>Слайд 11</vt:lpstr>
      <vt:lpstr>Государственная поддержка при лечении бесплодия с применением ВРТ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ОРГАНИЗАЦИОННОЙ ОСОБЕННОСТЬЮ РЕАЛИЗАЦИИ ПРОГРАММ ЭКО ПО ОМС  В КРАСНОЯРСКЕ ЯВЛЯЕТСЯ ПЕРВИЧНОЕ ОБСЛЕДОВАНИЕ ПАЦИЕНТОВ В ЖЕНСКОЙ КОНСУЛЬТАЦИИ ПО МЕСТУ ЖИТЕЛЬСТВА</vt:lpstr>
      <vt:lpstr>Слайд 23</vt:lpstr>
      <vt:lpstr>Слайд 24</vt:lpstr>
      <vt:lpstr>ОДНАКО, В ХОДЕ ПРОВЕДЕНИЯ ЛЕЧЕБНОГО ЦИКЛА ЭКО ЗАЧАСТУЮ ВОЗНИКАЮТ КЛИНИЧЕСКИЕ ПРОБЛЕМЫ:</vt:lpstr>
      <vt:lpstr>ОДНАКО, В ХОДЕ ПРОВЕДЕНИЯ ЛЕЧЕБНОГО ЦИКЛА ЭКО ЗАЧАСТУЮ ВОЗНИКАЮТ КЛИНИЧЕСКИЕ ПРОБЛЕМЫ:</vt:lpstr>
      <vt:lpstr>ОДНАКО, В ХОДЕ ПРОВЕДЕНИЯ ЛЕЧЕБНОГО ЦИКЛА ЭКО ЗАЧАСТУЮ ВОЗНИКАЮТ КЛИНИЧЕСКИЕ ПРОБЛЕМЫ: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системы здравоохранения на среднесрочный и долгосрочный период</dc:title>
  <dc:creator>Егор</dc:creator>
  <cp:lastModifiedBy>1</cp:lastModifiedBy>
  <cp:revision>2643</cp:revision>
  <cp:lastPrinted>2017-04-03T03:24:54Z</cp:lastPrinted>
  <dcterms:created xsi:type="dcterms:W3CDTF">2008-12-04T11:34:39Z</dcterms:created>
  <dcterms:modified xsi:type="dcterms:W3CDTF">2017-05-15T03:16:15Z</dcterms:modified>
</cp:coreProperties>
</file>