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8"/>
  </p:notesMasterIdLst>
  <p:handoutMasterIdLst>
    <p:handoutMasterId r:id="rId29"/>
  </p:handoutMasterIdLst>
  <p:sldIdLst>
    <p:sldId id="271" r:id="rId2"/>
    <p:sldId id="272" r:id="rId3"/>
    <p:sldId id="274" r:id="rId4"/>
    <p:sldId id="278" r:id="rId5"/>
    <p:sldId id="326" r:id="rId6"/>
    <p:sldId id="324" r:id="rId7"/>
    <p:sldId id="280" r:id="rId8"/>
    <p:sldId id="277" r:id="rId9"/>
    <p:sldId id="310" r:id="rId10"/>
    <p:sldId id="304" r:id="rId11"/>
    <p:sldId id="306" r:id="rId12"/>
    <p:sldId id="307" r:id="rId13"/>
    <p:sldId id="308" r:id="rId14"/>
    <p:sldId id="309" r:id="rId15"/>
    <p:sldId id="311" r:id="rId16"/>
    <p:sldId id="312" r:id="rId17"/>
    <p:sldId id="314" r:id="rId18"/>
    <p:sldId id="315" r:id="rId19"/>
    <p:sldId id="305" r:id="rId20"/>
    <p:sldId id="313" r:id="rId21"/>
    <p:sldId id="327" r:id="rId22"/>
    <p:sldId id="320" r:id="rId23"/>
    <p:sldId id="290" r:id="rId24"/>
    <p:sldId id="302" r:id="rId25"/>
    <p:sldId id="300" r:id="rId26"/>
    <p:sldId id="32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00FFFF"/>
    <a:srgbClr val="FF9900"/>
    <a:srgbClr val="996600"/>
    <a:srgbClr val="00FF00"/>
    <a:srgbClr val="FFCC00"/>
    <a:srgbClr val="FF66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-385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401958829620818E-2"/>
          <c:y val="7.4548702245552628E-2"/>
          <c:w val="0.92098193548146268"/>
          <c:h val="0.8740507436570428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Лист1!$L$3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dLbls>
            <c:dLbl>
              <c:idx val="0"/>
              <c:layout>
                <c:manualLayout>
                  <c:x val="-2.7886662018157735E-2"/>
                  <c:y val="-2.7777777777777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126330311802524E-2"/>
                  <c:y val="2.7777777777777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520663412710412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703662715434046E-2"/>
                  <c:y val="4.6295931758530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097995816341957E-2"/>
                  <c:y val="4.6295931758530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3463994421789274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126330311802524E-2"/>
                  <c:y val="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5097995816341957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309329614526183E-2"/>
                  <c:y val="-4.1666666666666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6492328917249845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520663412710412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0675328219973503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206966132088139E-2"/>
                  <c:y val="-3.7037037037037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886662018157732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370366271543407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2548997908170979E-2"/>
                  <c:y val="-3.2407771945173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Лист1!$M$2:$AB$2</c:f>
              <c:numCache>
                <c:formatCode>General</c:formatCode>
                <c:ptCount val="1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1998</c:v>
                </c:pt>
                <c:pt idx="4">
                  <c:v>2002</c:v>
                </c:pt>
                <c:pt idx="5">
                  <c:v>2004</c:v>
                </c:pt>
                <c:pt idx="6">
                  <c:v>2006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Лист1!$M$3:$AB$3</c:f>
              <c:numCache>
                <c:formatCode>General</c:formatCode>
                <c:ptCount val="16"/>
                <c:pt idx="0">
                  <c:v>14.3</c:v>
                </c:pt>
                <c:pt idx="1">
                  <c:v>9.3000000000000007</c:v>
                </c:pt>
                <c:pt idx="2">
                  <c:v>8.9</c:v>
                </c:pt>
                <c:pt idx="3">
                  <c:v>10.7</c:v>
                </c:pt>
                <c:pt idx="4">
                  <c:v>10.7</c:v>
                </c:pt>
                <c:pt idx="5">
                  <c:v>10.9</c:v>
                </c:pt>
                <c:pt idx="6">
                  <c:v>11.1</c:v>
                </c:pt>
                <c:pt idx="7">
                  <c:v>12.7</c:v>
                </c:pt>
                <c:pt idx="8">
                  <c:v>13.8</c:v>
                </c:pt>
                <c:pt idx="9">
                  <c:v>14.4</c:v>
                </c:pt>
                <c:pt idx="10">
                  <c:v>14.1</c:v>
                </c:pt>
                <c:pt idx="11">
                  <c:v>14.2</c:v>
                </c:pt>
                <c:pt idx="12">
                  <c:v>14.8</c:v>
                </c:pt>
                <c:pt idx="13">
                  <c:v>14.4</c:v>
                </c:pt>
                <c:pt idx="14">
                  <c:v>13.9</c:v>
                </c:pt>
                <c:pt idx="15">
                  <c:v>12.4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Лист1!$L$4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1.9520663412710419E-2"/>
                  <c:y val="2.7777777777777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370366271543407E-2"/>
                  <c:y val="-4.6296296296296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886662018157732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703662715434046E-2"/>
                  <c:y val="-3.703703703703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520663412710412E-2"/>
                  <c:y val="-4.1666666666666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097995816341957E-2"/>
                  <c:y val="-4.6296296296296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2309329614526183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8126330311802524E-2"/>
                  <c:y val="3.703703703703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309329614526183E-2"/>
                  <c:y val="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6492328917249845E-2"/>
                  <c:y val="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0675328219973503E-2"/>
                  <c:y val="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7886662018157732E-2"/>
                  <c:y val="3.7037037037036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2548997908170979E-2"/>
                  <c:y val="2.3148148148148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9520663412710412E-2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370366271543407E-2"/>
                  <c:y val="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2548997908170979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Лист1!$M$2:$AB$2</c:f>
              <c:numCache>
                <c:formatCode>General</c:formatCode>
                <c:ptCount val="1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1998</c:v>
                </c:pt>
                <c:pt idx="4">
                  <c:v>2002</c:v>
                </c:pt>
                <c:pt idx="5">
                  <c:v>2004</c:v>
                </c:pt>
                <c:pt idx="6">
                  <c:v>2006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Лист1!$M$4:$AB$4</c:f>
              <c:numCache>
                <c:formatCode>General</c:formatCode>
                <c:ptCount val="16"/>
                <c:pt idx="0">
                  <c:v>9.3000000000000007</c:v>
                </c:pt>
                <c:pt idx="1">
                  <c:v>14.5</c:v>
                </c:pt>
                <c:pt idx="2">
                  <c:v>13.6</c:v>
                </c:pt>
                <c:pt idx="3">
                  <c:v>14</c:v>
                </c:pt>
                <c:pt idx="4">
                  <c:v>14</c:v>
                </c:pt>
                <c:pt idx="5">
                  <c:v>12.8</c:v>
                </c:pt>
                <c:pt idx="6">
                  <c:v>11.9</c:v>
                </c:pt>
                <c:pt idx="7">
                  <c:v>11.4</c:v>
                </c:pt>
                <c:pt idx="8">
                  <c:v>11.8</c:v>
                </c:pt>
                <c:pt idx="9">
                  <c:v>10.8</c:v>
                </c:pt>
                <c:pt idx="10">
                  <c:v>10.8</c:v>
                </c:pt>
                <c:pt idx="11">
                  <c:v>10.4</c:v>
                </c:pt>
                <c:pt idx="12">
                  <c:v>10</c:v>
                </c:pt>
                <c:pt idx="13">
                  <c:v>12.7</c:v>
                </c:pt>
                <c:pt idx="14">
                  <c:v>12.5</c:v>
                </c:pt>
                <c:pt idx="15">
                  <c:v>12.3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Лист1!$L$5</c:f>
              <c:strCache>
                <c:ptCount val="1"/>
                <c:pt idx="0">
                  <c:v>естеств прирост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1.9520663412710419E-2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097995816341957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520663412710412E-2"/>
                  <c:y val="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703662715434046E-2"/>
                  <c:y val="5.092592592592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886662018157732E-2"/>
                  <c:y val="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097995816341957E-2"/>
                  <c:y val="-3.7037037037036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7886662018157732E-2"/>
                  <c:y val="-3.2407407407407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280995119065616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309329614526183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5337664109986751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0914996513618299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7886662018157732E-2"/>
                  <c:y val="-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9.7603317063552058E-3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2549107698178925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6731997210894637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9.7603317063552058E-3"/>
                  <c:y val="-3.7037037037036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Лист1!$M$2:$AB$2</c:f>
              <c:numCache>
                <c:formatCode>General</c:formatCode>
                <c:ptCount val="16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1998</c:v>
                </c:pt>
                <c:pt idx="4">
                  <c:v>2002</c:v>
                </c:pt>
                <c:pt idx="5">
                  <c:v>2004</c:v>
                </c:pt>
                <c:pt idx="6">
                  <c:v>2006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</c:numCache>
            </c:numRef>
          </c:cat>
          <c:val>
            <c:numRef>
              <c:f>Лист1!$M$5:$AB$5</c:f>
              <c:numCache>
                <c:formatCode>General</c:formatCode>
                <c:ptCount val="16"/>
                <c:pt idx="0">
                  <c:v>5</c:v>
                </c:pt>
                <c:pt idx="1">
                  <c:v>-5.2</c:v>
                </c:pt>
                <c:pt idx="2">
                  <c:v>-4.7</c:v>
                </c:pt>
                <c:pt idx="3">
                  <c:v>-3.1</c:v>
                </c:pt>
                <c:pt idx="4">
                  <c:v>-3.3</c:v>
                </c:pt>
                <c:pt idx="5">
                  <c:v>-1.9</c:v>
                </c:pt>
                <c:pt idx="6">
                  <c:v>-0.8</c:v>
                </c:pt>
                <c:pt idx="7">
                  <c:v>1.3</c:v>
                </c:pt>
                <c:pt idx="8">
                  <c:v>2.6</c:v>
                </c:pt>
                <c:pt idx="9">
                  <c:v>3.6</c:v>
                </c:pt>
                <c:pt idx="10">
                  <c:v>3.9</c:v>
                </c:pt>
                <c:pt idx="11">
                  <c:v>3.8</c:v>
                </c:pt>
                <c:pt idx="12">
                  <c:v>4.4000000000000004</c:v>
                </c:pt>
                <c:pt idx="13">
                  <c:v>1.7</c:v>
                </c:pt>
                <c:pt idx="14">
                  <c:v>1.4</c:v>
                </c:pt>
                <c:pt idx="15">
                  <c:v>0.1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315520"/>
        <c:axId val="36317056"/>
      </c:lineChart>
      <c:catAx>
        <c:axId val="3631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36317056"/>
        <c:crosses val="autoZero"/>
        <c:auto val="1"/>
        <c:lblAlgn val="ctr"/>
        <c:lblOffset val="100"/>
        <c:noMultiLvlLbl val="0"/>
      </c:catAx>
      <c:valAx>
        <c:axId val="36317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6315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414938599389111"/>
          <c:y val="2.6137357830271216E-4"/>
          <c:w val="0.52064397987900479"/>
          <c:h val="0.1800324438611840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Лист1!$A$103</c:f>
              <c:strCache>
                <c:ptCount val="1"/>
                <c:pt idx="0">
                  <c:v>LS</c:v>
                </c:pt>
              </c:strCache>
            </c:strRef>
          </c:tx>
          <c:spPr>
            <a:ln>
              <a:solidFill>
                <a:schemeClr val="accent5">
                  <a:lumMod val="75000"/>
                </a:schemeClr>
              </a:solidFill>
            </a:ln>
          </c:spPr>
          <c:marker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5.8250408466337597E-2"/>
                  <c:y val="-6.3688911108642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542007055281292E-2"/>
                  <c:y val="-8.3285499142070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833605644225055E-2"/>
                  <c:y val="-8.3285499142070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833605644225055E-2"/>
                  <c:y val="-7.3487205125356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7215538742382342E-2"/>
                  <c:y val="-7.8386352133713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7798735920269818E-2"/>
                  <c:y val="-7.8386352133713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Лист1!$B$102:$G$102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Лист1!$B$103:$G$103</c:f>
              <c:numCache>
                <c:formatCode>General</c:formatCode>
                <c:ptCount val="6"/>
                <c:pt idx="0">
                  <c:v>1593</c:v>
                </c:pt>
                <c:pt idx="1">
                  <c:v>2168</c:v>
                </c:pt>
                <c:pt idx="2">
                  <c:v>2276</c:v>
                </c:pt>
                <c:pt idx="3">
                  <c:v>2313</c:v>
                </c:pt>
                <c:pt idx="4">
                  <c:v>2396</c:v>
                </c:pt>
                <c:pt idx="5">
                  <c:v>2394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Лист1!$A$104</c:f>
              <c:strCache>
                <c:ptCount val="1"/>
                <c:pt idx="0">
                  <c:v>LT</c:v>
                </c:pt>
              </c:strCache>
            </c:strRef>
          </c:tx>
          <c:dLbls>
            <c:dLbl>
              <c:idx val="0"/>
              <c:layout>
                <c:manualLayout>
                  <c:x val="-7.7667211288450125E-2"/>
                  <c:y val="-1.959658803342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743271135011473E-2"/>
                  <c:y val="-6.85880581169993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125204233168792E-2"/>
                  <c:y val="-7.3487205125356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9416802822112528E-2"/>
                  <c:y val="-6.3688911108642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416802822112528E-2"/>
                  <c:y val="-6.3688911108642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9.7084014110562639E-3"/>
                  <c:y val="-4.8991470083570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Лист1!$B$102:$G$102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Лист1!$B$104:$G$104</c:f>
              <c:numCache>
                <c:formatCode>General</c:formatCode>
                <c:ptCount val="6"/>
                <c:pt idx="0">
                  <c:v>1030</c:v>
                </c:pt>
                <c:pt idx="1">
                  <c:v>735</c:v>
                </c:pt>
                <c:pt idx="2">
                  <c:v>719</c:v>
                </c:pt>
                <c:pt idx="3">
                  <c:v>648</c:v>
                </c:pt>
                <c:pt idx="4">
                  <c:v>547</c:v>
                </c:pt>
                <c:pt idx="5">
                  <c:v>622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Лист1!$A$105</c:f>
              <c:strCache>
                <c:ptCount val="1"/>
                <c:pt idx="0">
                  <c:v>Vag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6.7958809877393861E-2"/>
                  <c:y val="-9.79829401671410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542007055281292E-2"/>
                  <c:y val="-3.9193176066856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8542007055281319E-2"/>
                  <c:y val="-5.8789764100285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663234156449487E-2"/>
                  <c:y val="-1.4697441025071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4722676073708421E-2"/>
                  <c:y val="-1.4697441025071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9.7084014110562639E-3"/>
                  <c:y val="6.3688911108642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Лист1!$B$102:$G$102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Лист1!$B$105:$G$105</c:f>
              <c:numCache>
                <c:formatCode>General</c:formatCode>
                <c:ptCount val="6"/>
                <c:pt idx="0">
                  <c:v>227</c:v>
                </c:pt>
                <c:pt idx="1">
                  <c:v>203</c:v>
                </c:pt>
                <c:pt idx="2">
                  <c:v>235</c:v>
                </c:pt>
                <c:pt idx="3">
                  <c:v>301</c:v>
                </c:pt>
                <c:pt idx="4">
                  <c:v>307</c:v>
                </c:pt>
                <c:pt idx="5">
                  <c:v>524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494656"/>
        <c:axId val="113500544"/>
      </c:lineChart>
      <c:catAx>
        <c:axId val="11349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3500544"/>
        <c:crosses val="autoZero"/>
        <c:auto val="1"/>
        <c:lblAlgn val="ctr"/>
        <c:lblOffset val="100"/>
        <c:noMultiLvlLbl val="0"/>
      </c:catAx>
      <c:valAx>
        <c:axId val="11350054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3494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486697901727763"/>
          <c:y val="8.6918038518595989E-2"/>
          <c:w val="9.5169392150647972E-2"/>
          <c:h val="0.76391552899351056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82377254566604"/>
          <c:y val="0.14062901056970684"/>
          <c:w val="0.890176227454334"/>
          <c:h val="0.6946747296277424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Лист1!$J$103</c:f>
              <c:strCache>
                <c:ptCount val="1"/>
                <c:pt idx="0">
                  <c:v>HRS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Лист1!$K$102:$P$102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Лист1!$K$103:$P$103</c:f>
              <c:numCache>
                <c:formatCode>General</c:formatCode>
                <c:ptCount val="6"/>
                <c:pt idx="0">
                  <c:v>361</c:v>
                </c:pt>
                <c:pt idx="1">
                  <c:v>170</c:v>
                </c:pt>
                <c:pt idx="2">
                  <c:v>601</c:v>
                </c:pt>
                <c:pt idx="3">
                  <c:v>805</c:v>
                </c:pt>
                <c:pt idx="4">
                  <c:v>1059</c:v>
                </c:pt>
                <c:pt idx="5">
                  <c:v>1343</c:v>
                </c:pt>
              </c:numCache>
            </c:numRef>
          </c:val>
        </c:ser>
        <c:ser>
          <c:idx val="1"/>
          <c:order val="1"/>
          <c:tx>
            <c:strRef>
              <c:f>Лист1!$J$104</c:f>
              <c:strCache>
                <c:ptCount val="1"/>
                <c:pt idx="0">
                  <c:v>HS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7.8970997538426336E-3"/>
                  <c:y val="-0.233570143857889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796730773062089E-2"/>
                  <c:y val="-0.28222390998701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161887422242452E-2"/>
                  <c:y val="-0.28304565776216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161887422242452E-2"/>
                  <c:y val="-0.24228246669910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996344878001684E-2"/>
                  <c:y val="-0.249678196675465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3760155032344382E-2"/>
                  <c:y val="-0.246719713135322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Лист1!$K$102:$P$102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Лист1!$K$104:$P$104</c:f>
              <c:numCache>
                <c:formatCode>General</c:formatCode>
                <c:ptCount val="6"/>
                <c:pt idx="0">
                  <c:v>2221</c:v>
                </c:pt>
                <c:pt idx="1">
                  <c:v>2284</c:v>
                </c:pt>
                <c:pt idx="2">
                  <c:v>2583</c:v>
                </c:pt>
                <c:pt idx="3">
                  <c:v>2188</c:v>
                </c:pt>
                <c:pt idx="4">
                  <c:v>2072</c:v>
                </c:pt>
                <c:pt idx="5">
                  <c:v>1901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440640"/>
        <c:axId val="113442176"/>
        <c:axId val="0"/>
      </c:bar3DChart>
      <c:catAx>
        <c:axId val="11344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3442176"/>
        <c:crosses val="autoZero"/>
        <c:auto val="1"/>
        <c:lblAlgn val="ctr"/>
        <c:lblOffset val="100"/>
        <c:noMultiLvlLbl val="0"/>
      </c:catAx>
      <c:valAx>
        <c:axId val="11344217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3440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27290550092135357"/>
          <c:w val="0.15008317892933279"/>
          <c:h val="0.52258752858877744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973355052901768E-2"/>
          <c:y val="7.2523834800248529E-2"/>
          <c:w val="0.88914886080478794"/>
          <c:h val="0.6836660404736174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Лист1!$R$103</c:f>
              <c:strCache>
                <c:ptCount val="1"/>
                <c:pt idx="0">
                  <c:v>LS гистерэктомии</c:v>
                </c:pt>
              </c:strCache>
            </c:strRef>
          </c:tx>
          <c:spPr>
            <a:ln>
              <a:solidFill>
                <a:schemeClr val="accent5">
                  <a:lumMod val="75000"/>
                </a:schemeClr>
              </a:solidFill>
            </a:ln>
          </c:spPr>
          <c:marker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642497875416440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743061737728997E-2"/>
                  <c:y val="6.4134288109401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984407091084268E-17"/>
                  <c:y val="-5.878976410028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Лист1!$S$102:$U$102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Лист1!$S$103:$U$103</c:f>
              <c:numCache>
                <c:formatCode>General</c:formatCode>
                <c:ptCount val="3"/>
                <c:pt idx="0">
                  <c:v>63</c:v>
                </c:pt>
                <c:pt idx="1">
                  <c:v>124</c:v>
                </c:pt>
                <c:pt idx="2">
                  <c:v>171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Лист1!$R$104</c:f>
              <c:strCache>
                <c:ptCount val="1"/>
                <c:pt idx="0">
                  <c:v>LT гистерэктомии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dLbls>
            <c:dLbl>
              <c:idx val="0"/>
              <c:layout>
                <c:manualLayout>
                  <c:x val="-7.7877349847131003E-2"/>
                  <c:y val="-2.449545206823290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743061737728997E-2"/>
                  <c:y val="-5.3445240091168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984407091084268E-17"/>
                  <c:y val="5.8789343271623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Лист1!$S$102:$U$102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Лист1!$S$104:$U$104</c:f>
              <c:numCache>
                <c:formatCode>General</c:formatCode>
                <c:ptCount val="3"/>
                <c:pt idx="0">
                  <c:v>192</c:v>
                </c:pt>
                <c:pt idx="1">
                  <c:v>172</c:v>
                </c:pt>
                <c:pt idx="2">
                  <c:v>151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Лист1!$R$105</c:f>
              <c:strCache>
                <c:ptCount val="1"/>
                <c:pt idx="0">
                  <c:v>Vag гистерэктомии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7.78773498471310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486123475457994E-2"/>
                  <c:y val="5.878976410028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Лист1!$S$102:$U$102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Лист1!$S$105:$U$105</c:f>
              <c:numCache>
                <c:formatCode>General</c:formatCode>
                <c:ptCount val="3"/>
                <c:pt idx="0">
                  <c:v>142</c:v>
                </c:pt>
                <c:pt idx="1">
                  <c:v>171</c:v>
                </c:pt>
                <c:pt idx="2">
                  <c:v>162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670016"/>
        <c:axId val="113671552"/>
      </c:lineChart>
      <c:catAx>
        <c:axId val="113670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3671552"/>
        <c:crosses val="autoZero"/>
        <c:auto val="1"/>
        <c:lblAlgn val="ctr"/>
        <c:lblOffset val="100"/>
        <c:noMultiLvlLbl val="0"/>
      </c:catAx>
      <c:valAx>
        <c:axId val="113671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670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0625926123648593E-2"/>
          <c:y val="3.314909454505055E-2"/>
          <c:w val="0.96216455747341201"/>
          <c:h val="0.20840261043792069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Лист1!$A$110</c:f>
              <c:strCache>
                <c:ptCount val="1"/>
                <c:pt idx="0">
                  <c:v>LS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0525454436686538E-2"/>
                  <c:y val="7.6426693330370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221313016502474E-2"/>
                  <c:y val="0.105821575380513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437878697238767E-2"/>
                  <c:y val="7.6426693330370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6958585798159179E-2"/>
                  <c:y val="8.2305669740399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883816713057908E-2"/>
                  <c:y val="8.8184646150427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871010058711426E-2"/>
                  <c:y val="7.6426693330370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Лист1!$B$109:$G$109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Лист1!$B$110:$G$110</c:f>
              <c:numCache>
                <c:formatCode>General</c:formatCode>
                <c:ptCount val="6"/>
                <c:pt idx="0">
                  <c:v>243</c:v>
                </c:pt>
                <c:pt idx="1">
                  <c:v>283</c:v>
                </c:pt>
                <c:pt idx="2">
                  <c:v>293</c:v>
                </c:pt>
                <c:pt idx="3">
                  <c:v>346</c:v>
                </c:pt>
                <c:pt idx="4">
                  <c:v>398</c:v>
                </c:pt>
                <c:pt idx="5">
                  <c:v>384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Лист1!$A$111</c:f>
              <c:strCache>
                <c:ptCount val="1"/>
                <c:pt idx="0">
                  <c:v>LT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1647899983084963E-2"/>
                  <c:y val="-5.920969098671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221313016502474E-2"/>
                  <c:y val="-9.40636225604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917171596318359E-2"/>
                  <c:y val="-0.111700551790541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133737277054686E-2"/>
                  <c:y val="-0.111700551790541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363104800167351E-2"/>
                  <c:y val="-8.9444426809719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2046161537606933E-2"/>
                  <c:y val="-0.111700551790541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Лист1!$B$109:$G$109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Лист1!$B$111:$G$111</c:f>
              <c:numCache>
                <c:formatCode>General</c:formatCode>
                <c:ptCount val="6"/>
                <c:pt idx="0">
                  <c:v>830</c:v>
                </c:pt>
                <c:pt idx="1">
                  <c:v>869</c:v>
                </c:pt>
                <c:pt idx="2">
                  <c:v>666</c:v>
                </c:pt>
                <c:pt idx="3">
                  <c:v>754</c:v>
                </c:pt>
                <c:pt idx="4">
                  <c:v>492</c:v>
                </c:pt>
                <c:pt idx="5">
                  <c:v>530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804416"/>
        <c:axId val="113805952"/>
      </c:lineChart>
      <c:catAx>
        <c:axId val="113804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3805952"/>
        <c:crosses val="autoZero"/>
        <c:auto val="1"/>
        <c:lblAlgn val="ctr"/>
        <c:lblOffset val="100"/>
        <c:noMultiLvlLbl val="0"/>
      </c:catAx>
      <c:valAx>
        <c:axId val="11380595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13804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411343718219348"/>
          <c:y val="0.26628013554049557"/>
          <c:w val="0.10571141133891106"/>
          <c:h val="0.3968920119986668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22817772657118"/>
          <c:y val="0.10367003829837602"/>
          <c:w val="0.81486374199163059"/>
          <c:h val="0.7444748005849761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Лист1!$I$110</c:f>
              <c:strCache>
                <c:ptCount val="1"/>
                <c:pt idx="0">
                  <c:v>LS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Лист1!$J$109:$L$109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Лист1!$J$110:$L$110</c:f>
              <c:numCache>
                <c:formatCode>General</c:formatCode>
                <c:ptCount val="3"/>
                <c:pt idx="0">
                  <c:v>37</c:v>
                </c:pt>
                <c:pt idx="1">
                  <c:v>69</c:v>
                </c:pt>
                <c:pt idx="2">
                  <c:v>58</c:v>
                </c:pt>
              </c:numCache>
            </c:numRef>
          </c:val>
        </c:ser>
        <c:ser>
          <c:idx val="1"/>
          <c:order val="1"/>
          <c:tx>
            <c:strRef>
              <c:f>Лист1!$I$111</c:f>
              <c:strCache>
                <c:ptCount val="1"/>
                <c:pt idx="0">
                  <c:v>всего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495735041785479E-2"/>
                  <c:y val="-0.331529765890988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945308545964029E-2"/>
                  <c:y val="-0.267774041681183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046161537606843E-2"/>
                  <c:y val="-0.248647324418241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Лист1!$J$109:$L$109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Лист1!$J$111:$L$111</c:f>
              <c:numCache>
                <c:formatCode>General</c:formatCode>
                <c:ptCount val="3"/>
                <c:pt idx="0">
                  <c:v>201</c:v>
                </c:pt>
                <c:pt idx="1">
                  <c:v>146</c:v>
                </c:pt>
                <c:pt idx="2">
                  <c:v>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3762688"/>
        <c:axId val="113764224"/>
        <c:axId val="0"/>
      </c:bar3DChart>
      <c:catAx>
        <c:axId val="113762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3764224"/>
        <c:crosses val="autoZero"/>
        <c:auto val="1"/>
        <c:lblAlgn val="ctr"/>
        <c:lblOffset val="100"/>
        <c:noMultiLvlLbl val="0"/>
      </c:catAx>
      <c:valAx>
        <c:axId val="113764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762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1853964528632617"/>
          <c:y val="0"/>
          <c:w val="0.37750975200286385"/>
          <c:h val="0.1040538600325907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464603274661489E-2"/>
          <c:y val="0.17508547899090521"/>
          <c:w val="0.85646933495981747"/>
          <c:h val="0.6677789593340911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Лист1!$N$110</c:f>
              <c:strCache>
                <c:ptCount val="1"/>
                <c:pt idx="0">
                  <c:v>LS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Лист1!$O$109:$Q$109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Лист1!$O$110:$Q$110</c:f>
              <c:numCache>
                <c:formatCode>General</c:formatCode>
                <c:ptCount val="3"/>
                <c:pt idx="0">
                  <c:v>155</c:v>
                </c:pt>
                <c:pt idx="1">
                  <c:v>207</c:v>
                </c:pt>
                <c:pt idx="2">
                  <c:v>206</c:v>
                </c:pt>
              </c:numCache>
            </c:numRef>
          </c:val>
        </c:ser>
        <c:ser>
          <c:idx val="1"/>
          <c:order val="1"/>
          <c:tx>
            <c:strRef>
              <c:f>Лист1!$N$111</c:f>
              <c:strCache>
                <c:ptCount val="1"/>
                <c:pt idx="0">
                  <c:v>LT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Лист1!$O$109:$Q$109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Лист1!$O$111:$Q$111</c:f>
              <c:numCache>
                <c:formatCode>General</c:formatCode>
                <c:ptCount val="3"/>
                <c:pt idx="0">
                  <c:v>171</c:v>
                </c:pt>
                <c:pt idx="1">
                  <c:v>264</c:v>
                </c:pt>
                <c:pt idx="2">
                  <c:v>226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228608"/>
        <c:axId val="114230400"/>
        <c:axId val="0"/>
      </c:bar3DChart>
      <c:catAx>
        <c:axId val="114228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4230400"/>
        <c:crosses val="autoZero"/>
        <c:auto val="1"/>
        <c:lblAlgn val="ctr"/>
        <c:lblOffset val="100"/>
        <c:noMultiLvlLbl val="0"/>
      </c:catAx>
      <c:valAx>
        <c:axId val="114230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228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9827248952138719"/>
          <c:y val="4.5433771781155895E-2"/>
          <c:w val="0.45721561240670228"/>
          <c:h val="0.12886242957988966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46163336280005"/>
          <c:y val="0.14691005300542673"/>
          <c:w val="0.87168838578011576"/>
          <c:h val="0.6937852564198855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Лист1!$R$110</c:f>
              <c:strCache>
                <c:ptCount val="1"/>
                <c:pt idx="0">
                  <c:v>эндопротез</c:v>
                </c:pt>
              </c:strCache>
            </c:strRef>
          </c:tx>
          <c:spPr>
            <a:solidFill>
              <a:srgbClr val="FF9900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Лист1!$S$109:$U$109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Лист1!$S$110:$U$110</c:f>
              <c:numCache>
                <c:formatCode>General</c:formatCode>
                <c:ptCount val="3"/>
                <c:pt idx="0">
                  <c:v>89</c:v>
                </c:pt>
                <c:pt idx="1">
                  <c:v>61</c:v>
                </c:pt>
                <c:pt idx="2">
                  <c:v>153</c:v>
                </c:pt>
              </c:numCache>
            </c:numRef>
          </c:val>
        </c:ser>
        <c:ser>
          <c:idx val="1"/>
          <c:order val="1"/>
          <c:tx>
            <c:strRef>
              <c:f>Лист1!$R$111</c:f>
              <c:strCache>
                <c:ptCount val="1"/>
                <c:pt idx="0">
                  <c:v>всего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318818966837219E-2"/>
                  <c:y val="-0.2152738997818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967342675383677E-2"/>
                  <c:y val="-0.185374747034333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297047417092974E-2"/>
                  <c:y val="-0.22723356088079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Лист1!$S$109:$U$109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Лист1!$S$111:$U$111</c:f>
              <c:numCache>
                <c:formatCode>General</c:formatCode>
                <c:ptCount val="3"/>
                <c:pt idx="0">
                  <c:v>233</c:v>
                </c:pt>
                <c:pt idx="1">
                  <c:v>177</c:v>
                </c:pt>
                <c:pt idx="2">
                  <c:v>265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3912448"/>
        <c:axId val="113926528"/>
        <c:axId val="0"/>
      </c:bar3DChart>
      <c:catAx>
        <c:axId val="113912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3926528"/>
        <c:crosses val="autoZero"/>
        <c:auto val="1"/>
        <c:lblAlgn val="ctr"/>
        <c:lblOffset val="100"/>
        <c:noMultiLvlLbl val="0"/>
      </c:catAx>
      <c:valAx>
        <c:axId val="113926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912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2496392382894022"/>
          <c:y val="5.9798305494946337E-2"/>
          <c:w val="0.55400335382543753"/>
          <c:h val="0.10915833230687266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07174103237096E-2"/>
          <c:y val="3.8043504938655819E-2"/>
          <c:w val="0.85762876451882708"/>
          <c:h val="0.7930550551395694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Лист1!$A$126</c:f>
              <c:strCache>
                <c:ptCount val="1"/>
                <c:pt idx="0">
                  <c:v>пиелонефрит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Лист1!$B$125:$C$125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Лист1!$B$126:$C$126</c:f>
              <c:numCache>
                <c:formatCode>General</c:formatCode>
                <c:ptCount val="2"/>
                <c:pt idx="0">
                  <c:v>84</c:v>
                </c:pt>
                <c:pt idx="1">
                  <c:v>58</c:v>
                </c:pt>
              </c:numCache>
            </c:numRef>
          </c:val>
        </c:ser>
        <c:ser>
          <c:idx val="1"/>
          <c:order val="1"/>
          <c:tx>
            <c:strRef>
              <c:f>Лист1!$A$127</c:f>
              <c:strCache>
                <c:ptCount val="1"/>
                <c:pt idx="0">
                  <c:v>МКБ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Лист1!$B$125:$C$125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Лист1!$B$127:$C$127</c:f>
              <c:numCache>
                <c:formatCode>0</c:formatCode>
                <c:ptCount val="2"/>
                <c:pt idx="0" formatCode="General">
                  <c:v>45</c:v>
                </c:pt>
                <c:pt idx="1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346432"/>
        <c:axId val="115573504"/>
        <c:axId val="0"/>
      </c:bar3DChart>
      <c:catAx>
        <c:axId val="115346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5573504"/>
        <c:crosses val="autoZero"/>
        <c:auto val="1"/>
        <c:lblAlgn val="ctr"/>
        <c:lblOffset val="100"/>
        <c:noMultiLvlLbl val="0"/>
      </c:catAx>
      <c:valAx>
        <c:axId val="115573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346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6730333131811808"/>
          <c:y val="3.3100349954020641E-2"/>
          <c:w val="0.46677646544181978"/>
          <c:h val="0.21949210531741209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Лист1!$A$116</c:f>
              <c:strCache>
                <c:ptCount val="1"/>
                <c:pt idx="0">
                  <c:v>эндоскоп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dLbls>
            <c:dLbl>
              <c:idx val="0"/>
              <c:layout>
                <c:manualLayout>
                  <c:x val="-4.263873000680022E-2"/>
                  <c:y val="-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63873000680022E-2"/>
                  <c:y val="-6.018518518518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762481824363836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0700605915582028E-2"/>
                  <c:y val="-9.7222222222222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3958095010200333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8762481824363838E-3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Лист1!$B$115:$G$115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Лист1!$B$116:$G$116</c:f>
              <c:numCache>
                <c:formatCode>General</c:formatCode>
                <c:ptCount val="6"/>
                <c:pt idx="0">
                  <c:v>109</c:v>
                </c:pt>
                <c:pt idx="1">
                  <c:v>178</c:v>
                </c:pt>
                <c:pt idx="2">
                  <c:v>287</c:v>
                </c:pt>
                <c:pt idx="3">
                  <c:v>328</c:v>
                </c:pt>
                <c:pt idx="4">
                  <c:v>515</c:v>
                </c:pt>
                <c:pt idx="5">
                  <c:v>726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Лист1!$A$117</c:f>
              <c:strCache>
                <c:ptCount val="1"/>
                <c:pt idx="0">
                  <c:v>открыт</c:v>
                </c:pt>
              </c:strCache>
            </c:strRef>
          </c:tx>
          <c:spPr>
            <a:ln>
              <a:solidFill>
                <a:schemeClr val="accent5">
                  <a:lumMod val="75000"/>
                </a:schemeClr>
              </a:solidFill>
            </a:ln>
          </c:spPr>
          <c:marker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1.9381240912181919E-3"/>
                  <c:y val="-3.2407407407407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6906204560909589E-3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504992729745535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257489094618302E-2"/>
                  <c:y val="-7.87037037037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009985459491071E-2"/>
                  <c:y val="-6.9444444444444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7524963648727676E-3"/>
                  <c:y val="-6.018518518518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Лист1!$B$115:$G$115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Лист1!$B$117:$G$117</c:f>
              <c:numCache>
                <c:formatCode>General</c:formatCode>
                <c:ptCount val="6"/>
                <c:pt idx="0">
                  <c:v>49</c:v>
                </c:pt>
                <c:pt idx="1">
                  <c:v>46</c:v>
                </c:pt>
                <c:pt idx="2">
                  <c:v>91</c:v>
                </c:pt>
                <c:pt idx="3">
                  <c:v>106</c:v>
                </c:pt>
                <c:pt idx="4">
                  <c:v>119</c:v>
                </c:pt>
                <c:pt idx="5">
                  <c:v>126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947776"/>
        <c:axId val="115965952"/>
      </c:lineChart>
      <c:catAx>
        <c:axId val="115947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5965952"/>
        <c:crosses val="autoZero"/>
        <c:auto val="1"/>
        <c:lblAlgn val="ctr"/>
        <c:lblOffset val="100"/>
        <c:noMultiLvlLbl val="0"/>
      </c:catAx>
      <c:valAx>
        <c:axId val="115965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5947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936539407709273"/>
          <c:y val="7.9837051618547678E-2"/>
          <c:w val="0.19675835774047085"/>
          <c:h val="0.6042147856517935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902060264908838E-2"/>
          <c:y val="7.5036826061782635E-2"/>
          <c:w val="0.75853242386648401"/>
          <c:h val="0.755650565375838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Лист1!$A$120</c:f>
              <c:strCache>
                <c:ptCount val="1"/>
                <c:pt idx="0">
                  <c:v>КЛТ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Лист1!$B$119:$G$119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Лист1!$B$120:$G$120</c:f>
              <c:numCache>
                <c:formatCode>General</c:formatCode>
                <c:ptCount val="6"/>
                <c:pt idx="0">
                  <c:v>75</c:v>
                </c:pt>
                <c:pt idx="1">
                  <c:v>117</c:v>
                </c:pt>
                <c:pt idx="2">
                  <c:v>115</c:v>
                </c:pt>
                <c:pt idx="3">
                  <c:v>82</c:v>
                </c:pt>
                <c:pt idx="4">
                  <c:v>90</c:v>
                </c:pt>
                <c:pt idx="5">
                  <c:v>106</c:v>
                </c:pt>
              </c:numCache>
            </c:numRef>
          </c:val>
        </c:ser>
        <c:ser>
          <c:idx val="1"/>
          <c:order val="1"/>
          <c:tx>
            <c:strRef>
              <c:f>Лист1!$A$121</c:f>
              <c:strCache>
                <c:ptCount val="1"/>
                <c:pt idx="0">
                  <c:v>нефрэктомии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7.2480531082543343E-3"/>
                  <c:y val="1.351708048091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912123919260114E-2"/>
                  <c:y val="-1.351708048091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6640708110057351E-3"/>
                  <c:y val="6.7585402404550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248053108254334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932814162201147E-2"/>
                  <c:y val="-6.7585402404550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91212391926011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Лист1!$B$119:$G$119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Лист1!$B$121:$G$121</c:f>
              <c:numCache>
                <c:formatCode>General</c:formatCode>
                <c:ptCount val="6"/>
                <c:pt idx="0">
                  <c:v>7</c:v>
                </c:pt>
                <c:pt idx="1">
                  <c:v>8</c:v>
                </c:pt>
                <c:pt idx="2">
                  <c:v>13</c:v>
                </c:pt>
                <c:pt idx="3">
                  <c:v>30</c:v>
                </c:pt>
                <c:pt idx="4">
                  <c:v>33</c:v>
                </c:pt>
                <c:pt idx="5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590080"/>
        <c:axId val="116591616"/>
        <c:axId val="0"/>
      </c:bar3DChart>
      <c:catAx>
        <c:axId val="11659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6591616"/>
        <c:crosses val="autoZero"/>
        <c:auto val="1"/>
        <c:lblAlgn val="ctr"/>
        <c:lblOffset val="100"/>
        <c:noMultiLvlLbl val="0"/>
      </c:catAx>
      <c:valAx>
        <c:axId val="1165916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6590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699906250903627"/>
          <c:y val="0.26680641412077249"/>
          <c:w val="0.21850483127445505"/>
          <c:h val="0.27714804502571438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9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885790518130188E-2"/>
          <c:y val="0.22144690635112449"/>
          <c:w val="0.93711420948186985"/>
          <c:h val="0.6625733638278142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Лист1!$S$25</c:f>
              <c:strCache>
                <c:ptCount val="1"/>
                <c:pt idx="0">
                  <c:v>госпитализаций</c:v>
                </c:pt>
              </c:strCache>
            </c:strRef>
          </c:tx>
          <c:spPr>
            <a:solidFill>
              <a:srgbClr val="00FFFF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Лист1!$T$24:$X$24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Лист1!$T$25:$X$25</c:f>
              <c:numCache>
                <c:formatCode>General</c:formatCode>
                <c:ptCount val="5"/>
                <c:pt idx="0">
                  <c:v>20467</c:v>
                </c:pt>
                <c:pt idx="1">
                  <c:v>20118</c:v>
                </c:pt>
                <c:pt idx="2">
                  <c:v>19652</c:v>
                </c:pt>
                <c:pt idx="3">
                  <c:v>19363</c:v>
                </c:pt>
                <c:pt idx="4">
                  <c:v>18674</c:v>
                </c:pt>
              </c:numCache>
            </c:numRef>
          </c:val>
        </c:ser>
        <c:ser>
          <c:idx val="1"/>
          <c:order val="1"/>
          <c:tx>
            <c:strRef>
              <c:f>Лист1!$S$26</c:f>
              <c:strCache>
                <c:ptCount val="1"/>
                <c:pt idx="0">
                  <c:v> обращений по приемному отделению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8762690670303773E-2"/>
                  <c:y val="-0.208333333333333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762690670303773E-2"/>
                  <c:y val="-0.226851851851851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63895973733415E-2"/>
                  <c:y val="-0.22222222222222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3813453351518864E-3"/>
                  <c:y val="-0.22685185185185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063895973733415E-2"/>
                  <c:y val="-0.236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Лист1!$T$24:$X$24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Лист1!$T$26:$X$26</c:f>
              <c:numCache>
                <c:formatCode>General</c:formatCode>
                <c:ptCount val="5"/>
                <c:pt idx="0">
                  <c:v>35413</c:v>
                </c:pt>
                <c:pt idx="1">
                  <c:v>35753</c:v>
                </c:pt>
                <c:pt idx="2">
                  <c:v>37983</c:v>
                </c:pt>
                <c:pt idx="3">
                  <c:v>37968</c:v>
                </c:pt>
                <c:pt idx="4">
                  <c:v>36715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1859584"/>
        <c:axId val="111861120"/>
        <c:axId val="0"/>
      </c:bar3DChart>
      <c:catAx>
        <c:axId val="11185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1861120"/>
        <c:crosses val="autoZero"/>
        <c:auto val="1"/>
        <c:lblAlgn val="ctr"/>
        <c:lblOffset val="100"/>
        <c:noMultiLvlLbl val="0"/>
      </c:catAx>
      <c:valAx>
        <c:axId val="111861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859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1051156744475615E-2"/>
          <c:y val="0"/>
          <c:w val="0.90149637008782291"/>
          <c:h val="0.19347977713076125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809587134713772E-2"/>
          <c:y val="6.8356663750364532E-2"/>
          <c:w val="0.71422352203774564"/>
          <c:h val="0.781288641003207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Лист1!$S$200</c:f>
              <c:strCache>
                <c:ptCount val="1"/>
                <c:pt idx="0">
                  <c:v>круглосуточный стац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1905066003982572E-2"/>
                  <c:y val="4.39870103241323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440666252489108E-3"/>
                  <c:y val="-4.39870103241323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416932753484751E-2"/>
                  <c:y val="2.6392206194479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9287995029869293E-3"/>
                  <c:y val="-4.39870103241323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Лист1!$T$199:$X$199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Лист1!$T$200:$X$200</c:f>
              <c:numCache>
                <c:formatCode>General</c:formatCode>
                <c:ptCount val="5"/>
                <c:pt idx="0">
                  <c:v>3698</c:v>
                </c:pt>
                <c:pt idx="1">
                  <c:v>3339</c:v>
                </c:pt>
                <c:pt idx="2">
                  <c:v>3970</c:v>
                </c:pt>
                <c:pt idx="3">
                  <c:v>3335</c:v>
                </c:pt>
                <c:pt idx="4">
                  <c:v>2901</c:v>
                </c:pt>
              </c:numCache>
            </c:numRef>
          </c:val>
        </c:ser>
        <c:ser>
          <c:idx val="1"/>
          <c:order val="1"/>
          <c:tx>
            <c:strRef>
              <c:f>Лист1!$S$201</c:f>
              <c:strCache>
                <c:ptCount val="1"/>
                <c:pt idx="0">
                  <c:v>дневной стац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393199254480395E-2"/>
                  <c:y val="-2.1993505162066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9287995029869293E-3"/>
                  <c:y val="-1.3196103097239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905066003982518E-2"/>
                  <c:y val="4.39870103241323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393199254480395E-2"/>
                  <c:y val="1.3196103097239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8575990059738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Лист1!$T$199:$X$199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Лист1!$T$201:$X$201</c:f>
              <c:numCache>
                <c:formatCode>General</c:formatCode>
                <c:ptCount val="5"/>
                <c:pt idx="0">
                  <c:v>353</c:v>
                </c:pt>
                <c:pt idx="1">
                  <c:v>683</c:v>
                </c:pt>
                <c:pt idx="2">
                  <c:v>817</c:v>
                </c:pt>
                <c:pt idx="3">
                  <c:v>865</c:v>
                </c:pt>
                <c:pt idx="4">
                  <c:v>659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284416"/>
        <c:axId val="116290304"/>
        <c:axId val="0"/>
      </c:bar3DChart>
      <c:catAx>
        <c:axId val="116284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6290304"/>
        <c:crosses val="autoZero"/>
        <c:auto val="1"/>
        <c:lblAlgn val="ctr"/>
        <c:lblOffset val="100"/>
        <c:noMultiLvlLbl val="0"/>
      </c:catAx>
      <c:valAx>
        <c:axId val="116290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16284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397246976921747"/>
          <c:y val="0.2076082980975445"/>
          <c:w val="0.28423012430609512"/>
          <c:h val="0.36810367454068244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213552038638451E-2"/>
          <c:y val="0.18984522699584322"/>
          <c:w val="0.7858455489216446"/>
          <c:h val="0.6150173617712504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Лист1!$A$131</c:f>
              <c:strCache>
                <c:ptCount val="1"/>
                <c:pt idx="0">
                  <c:v>стационар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3.8694327837540655E-2"/>
                  <c:y val="-6.9122661584610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419233934971883E-2"/>
                  <c:y val="-0.112621033560373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5273635989847932E-2"/>
                  <c:y val="-0.11940446787963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737022769872432E-2"/>
                  <c:y val="-9.1948651004589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4371889705492901E-2"/>
                  <c:y val="-9.259259259259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468318512863319E-2"/>
                  <c:y val="-8.699674395152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Лист1!$B$130:$G$130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Лист1!$B$131:$G$131</c:f>
              <c:numCache>
                <c:formatCode>General</c:formatCode>
                <c:ptCount val="6"/>
                <c:pt idx="0">
                  <c:v>3239</c:v>
                </c:pt>
                <c:pt idx="1">
                  <c:v>2787</c:v>
                </c:pt>
                <c:pt idx="2">
                  <c:v>2566</c:v>
                </c:pt>
                <c:pt idx="3">
                  <c:v>2498</c:v>
                </c:pt>
                <c:pt idx="4">
                  <c:v>2260</c:v>
                </c:pt>
                <c:pt idx="5">
                  <c:v>2133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Лист1!$A$132</c:f>
              <c:strCache>
                <c:ptCount val="1"/>
                <c:pt idx="0">
                  <c:v>дневной стац</c:v>
                </c:pt>
              </c:strCache>
            </c:strRef>
          </c:tx>
          <c:dLbls>
            <c:dLbl>
              <c:idx val="0"/>
              <c:layout>
                <c:manualLayout>
                  <c:x val="-3.733017237436085E-2"/>
                  <c:y val="-0.11725032688675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495861160411595E-2"/>
                  <c:y val="-9.2270730602582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5745438234722919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995023528788642E-2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3869401469887222E-2"/>
                  <c:y val="-8.3333333333333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5697254529726483E-3"/>
                  <c:y val="-8.2045371027150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Лист1!$B$130:$G$130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Лист1!$B$132:$G$132</c:f>
              <c:numCache>
                <c:formatCode>General</c:formatCode>
                <c:ptCount val="6"/>
                <c:pt idx="0">
                  <c:v>222</c:v>
                </c:pt>
                <c:pt idx="1">
                  <c:v>348</c:v>
                </c:pt>
                <c:pt idx="2">
                  <c:v>334</c:v>
                </c:pt>
                <c:pt idx="3">
                  <c:v>299</c:v>
                </c:pt>
                <c:pt idx="4">
                  <c:v>574</c:v>
                </c:pt>
                <c:pt idx="5">
                  <c:v>822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387200"/>
        <c:axId val="116388992"/>
      </c:lineChart>
      <c:catAx>
        <c:axId val="116387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6388992"/>
        <c:crosses val="autoZero"/>
        <c:auto val="1"/>
        <c:lblAlgn val="ctr"/>
        <c:lblOffset val="100"/>
        <c:noMultiLvlLbl val="0"/>
      </c:catAx>
      <c:valAx>
        <c:axId val="116388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6387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871236345161349"/>
          <c:y val="1.8925781750745638E-2"/>
          <c:w val="0.61936227691402468"/>
          <c:h val="0.1184691830461505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944444444444443"/>
          <c:y val="0.15740740740740741"/>
          <c:w val="0.7223208661417323"/>
          <c:h val="0.84259259259259256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Лист1!$A$239:$A$241</c:f>
              <c:strCache>
                <c:ptCount val="3"/>
                <c:pt idx="0">
                  <c:v>кюретка</c:v>
                </c:pt>
                <c:pt idx="1">
                  <c:v>вакуум</c:v>
                </c:pt>
                <c:pt idx="2">
                  <c:v>таблетки</c:v>
                </c:pt>
              </c:strCache>
            </c:strRef>
          </c:cat>
          <c:val>
            <c:numRef>
              <c:f>Лист1!$B$239:$B$241</c:f>
              <c:numCache>
                <c:formatCode>0.00%</c:formatCode>
                <c:ptCount val="3"/>
                <c:pt idx="0">
                  <c:v>0.13600000000000001</c:v>
                </c:pt>
                <c:pt idx="1">
                  <c:v>0.48599999999999999</c:v>
                </c:pt>
                <c:pt idx="2">
                  <c:v>0.378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5287642169728785"/>
          <c:y val="7.8127734033245841E-2"/>
          <c:w val="0.83601246719160105"/>
          <c:h val="0.158558982210557"/>
        </c:manualLayout>
      </c:layout>
      <c:overlay val="0"/>
      <c:txPr>
        <a:bodyPr/>
        <a:lstStyle/>
        <a:p>
          <a:pPr>
            <a:defRPr sz="1400" b="1">
              <a:latin typeface="Arial Black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Лист1!$A$78:$B$78</c:f>
              <c:strCache>
                <c:ptCount val="1"/>
                <c:pt idx="0">
                  <c:v>несостоявшийся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683422856943977E-2"/>
                  <c:y val="-0.104719267303632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83422856943977E-2"/>
                  <c:y val="-8.8184646150427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5417527470615162E-2"/>
                  <c:y val="-9.9207726919231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917320877667527E-2"/>
                  <c:y val="-7.165002499722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9169076917722462E-3"/>
                  <c:y val="-7.7161565381624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Лист1!$C$77:$G$77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Лист1!$C$78:$G$78</c:f>
              <c:numCache>
                <c:formatCode>General</c:formatCode>
                <c:ptCount val="5"/>
                <c:pt idx="0">
                  <c:v>1464</c:v>
                </c:pt>
                <c:pt idx="1">
                  <c:v>1524</c:v>
                </c:pt>
                <c:pt idx="2">
                  <c:v>1650</c:v>
                </c:pt>
                <c:pt idx="3">
                  <c:v>1463</c:v>
                </c:pt>
                <c:pt idx="4">
                  <c:v>1457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Лист1!$A$79:$B$79</c:f>
              <c:strCache>
                <c:ptCount val="1"/>
                <c:pt idx="0">
                  <c:v>самопроизвольный</c:v>
                </c:pt>
              </c:strCache>
            </c:strRef>
          </c:tx>
          <c:dLbls>
            <c:dLbl>
              <c:idx val="0"/>
              <c:layout>
                <c:manualLayout>
                  <c:x val="-3.683422856943977E-2"/>
                  <c:y val="-7.7161565381624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334021976492131E-2"/>
                  <c:y val="-6.0626944228419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917320877667527E-2"/>
                  <c:y val="-6.613848461282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917320877667527E-2"/>
                  <c:y val="-7.165002499722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9169076917722462E-3"/>
                  <c:y val="-5.5115403844017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Лист1!$C$77:$G$77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Лист1!$C$79:$G$79</c:f>
              <c:numCache>
                <c:formatCode>General</c:formatCode>
                <c:ptCount val="5"/>
                <c:pt idx="0">
                  <c:v>1039</c:v>
                </c:pt>
                <c:pt idx="1">
                  <c:v>993</c:v>
                </c:pt>
                <c:pt idx="2">
                  <c:v>898</c:v>
                </c:pt>
                <c:pt idx="3">
                  <c:v>798</c:v>
                </c:pt>
                <c:pt idx="4">
                  <c:v>606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Лист1!$A$80:$B$80</c:f>
              <c:strCache>
                <c:ptCount val="1"/>
                <c:pt idx="0">
                  <c:v>неуточненный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2.8334021976492131E-2"/>
                  <c:y val="-7.165002499722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334021976492131E-2"/>
                  <c:y val="-9.3696186534829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917320877667527E-2"/>
                  <c:y val="-7.7161565381624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000413185895281E-2"/>
                  <c:y val="-6.6138484612820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4167010988246065E-3"/>
                  <c:y val="-5.51154038440173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Лист1!$C$77:$G$77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Лист1!$C$80:$G$80</c:f>
              <c:numCache>
                <c:formatCode>General</c:formatCode>
                <c:ptCount val="5"/>
                <c:pt idx="0">
                  <c:v>301</c:v>
                </c:pt>
                <c:pt idx="1">
                  <c:v>254</c:v>
                </c:pt>
                <c:pt idx="2">
                  <c:v>208</c:v>
                </c:pt>
                <c:pt idx="3">
                  <c:v>157</c:v>
                </c:pt>
                <c:pt idx="4">
                  <c:v>146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131648"/>
        <c:axId val="151133184"/>
      </c:lineChart>
      <c:catAx>
        <c:axId val="151131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51133184"/>
        <c:crosses val="autoZero"/>
        <c:auto val="1"/>
        <c:lblAlgn val="ctr"/>
        <c:lblOffset val="100"/>
        <c:noMultiLvlLbl val="0"/>
      </c:catAx>
      <c:valAx>
        <c:axId val="151133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1131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388506124234467"/>
          <c:y val="0.15827364667814683"/>
          <c:w val="0.23753124551006147"/>
          <c:h val="0.7275450297189201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6926545198681629E-2"/>
          <c:y val="8.1426855466494197E-2"/>
          <c:w val="0.77713110001666486"/>
          <c:h val="0.734842114989258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Лист1!$L$179</c:f>
              <c:strCache>
                <c:ptCount val="1"/>
                <c:pt idx="0">
                  <c:v>личные средства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Лист1!$M$178:$Q$178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Лист1!$M$179:$Q$179</c:f>
              <c:numCache>
                <c:formatCode>General</c:formatCode>
                <c:ptCount val="5"/>
                <c:pt idx="0">
                  <c:v>62</c:v>
                </c:pt>
                <c:pt idx="1">
                  <c:v>47</c:v>
                </c:pt>
                <c:pt idx="2">
                  <c:v>28</c:v>
                </c:pt>
                <c:pt idx="3">
                  <c:v>14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Лист1!$L$180</c:f>
              <c:strCache>
                <c:ptCount val="1"/>
                <c:pt idx="0">
                  <c:v>краевые квоты ОМС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Лист1!$M$178:$Q$178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Лист1!$M$180:$Q$180</c:f>
              <c:numCache>
                <c:formatCode>General</c:formatCode>
                <c:ptCount val="5"/>
                <c:pt idx="0">
                  <c:v>104</c:v>
                </c:pt>
                <c:pt idx="1">
                  <c:v>215</c:v>
                </c:pt>
                <c:pt idx="2">
                  <c:v>308</c:v>
                </c:pt>
                <c:pt idx="3">
                  <c:v>234</c:v>
                </c:pt>
                <c:pt idx="4">
                  <c:v>245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1218432"/>
        <c:axId val="151232512"/>
        <c:axId val="0"/>
      </c:bar3DChart>
      <c:catAx>
        <c:axId val="151218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1232512"/>
        <c:crosses val="autoZero"/>
        <c:auto val="1"/>
        <c:lblAlgn val="ctr"/>
        <c:lblOffset val="100"/>
        <c:noMultiLvlLbl val="0"/>
      </c:catAx>
      <c:valAx>
        <c:axId val="151232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218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080778153362495"/>
          <c:y val="7.8250489428765183E-2"/>
          <c:w val="0.22734011402473428"/>
          <c:h val="0.3007495784343166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241048448320558E-2"/>
          <c:y val="6.5235998286307023E-2"/>
          <c:w val="0.91952249021920096"/>
          <c:h val="0.787565917496601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Лист1!$L$173</c:f>
              <c:strCache>
                <c:ptCount val="1"/>
                <c:pt idx="0">
                  <c:v>состоит на учете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Лист1!$M$172:$R$172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Лист1!$M$173:$R$173</c:f>
              <c:numCache>
                <c:formatCode>General</c:formatCode>
                <c:ptCount val="6"/>
                <c:pt idx="0">
                  <c:v>1480</c:v>
                </c:pt>
                <c:pt idx="1">
                  <c:v>1449</c:v>
                </c:pt>
                <c:pt idx="2">
                  <c:v>1366</c:v>
                </c:pt>
                <c:pt idx="3">
                  <c:v>972</c:v>
                </c:pt>
                <c:pt idx="4">
                  <c:v>792</c:v>
                </c:pt>
                <c:pt idx="5">
                  <c:v>608</c:v>
                </c:pt>
              </c:numCache>
            </c:numRef>
          </c:val>
        </c:ser>
        <c:ser>
          <c:idx val="1"/>
          <c:order val="1"/>
          <c:tx>
            <c:strRef>
              <c:f>Лист1!$L$174</c:f>
              <c:strCache>
                <c:ptCount val="1"/>
                <c:pt idx="0">
                  <c:v>наступила беременность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9.185900640669555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023080768803499E-2"/>
                  <c:y val="1.037466425299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6743602562678223E-3"/>
                  <c:y val="-1.037466425299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348720512535644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023080768803466E-2"/>
                  <c:y val="1.037466425299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86026089693737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Лист1!$M$172:$R$172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Лист1!$M$174:$R$174</c:f>
              <c:numCache>
                <c:formatCode>General</c:formatCode>
                <c:ptCount val="6"/>
                <c:pt idx="0">
                  <c:v>380</c:v>
                </c:pt>
                <c:pt idx="1">
                  <c:v>403</c:v>
                </c:pt>
                <c:pt idx="2">
                  <c:v>347</c:v>
                </c:pt>
                <c:pt idx="3">
                  <c:v>320</c:v>
                </c:pt>
                <c:pt idx="4">
                  <c:v>273</c:v>
                </c:pt>
                <c:pt idx="5">
                  <c:v>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0361600"/>
        <c:axId val="150363136"/>
        <c:axId val="0"/>
      </c:bar3DChart>
      <c:catAx>
        <c:axId val="15036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0363136"/>
        <c:crosses val="autoZero"/>
        <c:auto val="1"/>
        <c:lblAlgn val="ctr"/>
        <c:lblOffset val="100"/>
        <c:noMultiLvlLbl val="0"/>
      </c:catAx>
      <c:valAx>
        <c:axId val="150363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0361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0942444704381118"/>
          <c:y val="3.3820894900566598E-2"/>
          <c:w val="0.48416958300929536"/>
          <c:h val="0.18494472836351519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002458664013179E-2"/>
          <c:y val="0.20976893771062474"/>
          <c:w val="0.75031723528303618"/>
          <c:h val="0.5515695015368662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Лист1!$K$139</c:f>
              <c:strCache>
                <c:ptCount val="1"/>
                <c:pt idx="0">
                  <c:v>летальность досуточная</c:v>
                </c:pt>
              </c:strCache>
            </c:strRef>
          </c:tx>
          <c:dLbls>
            <c:dLbl>
              <c:idx val="0"/>
              <c:layout>
                <c:manualLayout>
                  <c:x val="-5.2143964680252904E-2"/>
                  <c:y val="-9.5533366662963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3677610700260357E-2"/>
                  <c:y val="-0.117579528200570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341150500185966E-2"/>
                  <c:y val="-8.8184646150427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2206566420156214E-2"/>
                  <c:y val="-0.102882087175499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6870106220081827E-2"/>
                  <c:y val="-9.5533366662963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Лист1!$L$138:$P$138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Лист1!$L$139:$P$139</c:f>
              <c:numCache>
                <c:formatCode>0.00%</c:formatCode>
                <c:ptCount val="5"/>
                <c:pt idx="0" formatCode="0%">
                  <c:v>0.25800000000000001</c:v>
                </c:pt>
                <c:pt idx="1">
                  <c:v>0.24299999999999999</c:v>
                </c:pt>
                <c:pt idx="2" formatCode="0%">
                  <c:v>0.26</c:v>
                </c:pt>
                <c:pt idx="3">
                  <c:v>0.35799999999999998</c:v>
                </c:pt>
                <c:pt idx="4">
                  <c:v>0.375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729088"/>
        <c:axId val="150730624"/>
      </c:lineChart>
      <c:catAx>
        <c:axId val="150729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0730624"/>
        <c:crosses val="autoZero"/>
        <c:auto val="1"/>
        <c:lblAlgn val="ctr"/>
        <c:lblOffset val="100"/>
        <c:noMultiLvlLbl val="0"/>
      </c:catAx>
      <c:valAx>
        <c:axId val="1507306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50729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711638320379858"/>
          <c:y val="1.1862107913935402E-3"/>
          <c:w val="0.42499637721412603"/>
          <c:h val="0.20396518442395289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545472338972672E-2"/>
          <c:y val="0.1418202558934277"/>
          <c:w val="0.92599523628721792"/>
          <c:h val="0.658814402343353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Лист1!$L$131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Лист1!$K$132:$K$135</c:f>
              <c:strCache>
                <c:ptCount val="4"/>
                <c:pt idx="0">
                  <c:v>старше 70</c:v>
                </c:pt>
                <c:pt idx="1">
                  <c:v>60-70</c:v>
                </c:pt>
                <c:pt idx="2">
                  <c:v>50-60</c:v>
                </c:pt>
                <c:pt idx="3">
                  <c:v>до 50</c:v>
                </c:pt>
              </c:strCache>
            </c:strRef>
          </c:cat>
          <c:val>
            <c:numRef>
              <c:f>Лист1!$L$132:$L$135</c:f>
              <c:numCache>
                <c:formatCode>General</c:formatCode>
                <c:ptCount val="4"/>
                <c:pt idx="0">
                  <c:v>48</c:v>
                </c:pt>
                <c:pt idx="1">
                  <c:v>17</c:v>
                </c:pt>
                <c:pt idx="2">
                  <c:v>13</c:v>
                </c:pt>
                <c:pt idx="3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Лист1!$M$131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2164583170500331E-2"/>
                  <c:y val="-3.0693677102516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597499804600397E-2"/>
                  <c:y val="6.13873542050337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Лист1!$K$132:$K$135</c:f>
              <c:strCache>
                <c:ptCount val="4"/>
                <c:pt idx="0">
                  <c:v>старше 70</c:v>
                </c:pt>
                <c:pt idx="1">
                  <c:v>60-70</c:v>
                </c:pt>
                <c:pt idx="2">
                  <c:v>50-60</c:v>
                </c:pt>
                <c:pt idx="3">
                  <c:v>до 50</c:v>
                </c:pt>
              </c:strCache>
            </c:strRef>
          </c:cat>
          <c:val>
            <c:numRef>
              <c:f>Лист1!$M$132:$M$135</c:f>
              <c:numCache>
                <c:formatCode>General</c:formatCode>
                <c:ptCount val="4"/>
                <c:pt idx="0">
                  <c:v>47</c:v>
                </c:pt>
                <c:pt idx="1">
                  <c:v>10</c:v>
                </c:pt>
                <c:pt idx="2">
                  <c:v>16</c:v>
                </c:pt>
                <c:pt idx="3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Лист1!$N$131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9463333072800529E-2"/>
                  <c:y val="1.2277470841006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164583170500376E-2"/>
                  <c:y val="-6.1387354205034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463333072800529E-2"/>
                  <c:y val="-1.2277470841006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164583170500331E-2"/>
                  <c:y val="1.2277470841006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Лист1!$K$132:$K$135</c:f>
              <c:strCache>
                <c:ptCount val="4"/>
                <c:pt idx="0">
                  <c:v>старше 70</c:v>
                </c:pt>
                <c:pt idx="1">
                  <c:v>60-70</c:v>
                </c:pt>
                <c:pt idx="2">
                  <c:v>50-60</c:v>
                </c:pt>
                <c:pt idx="3">
                  <c:v>до 50</c:v>
                </c:pt>
              </c:strCache>
            </c:strRef>
          </c:cat>
          <c:val>
            <c:numRef>
              <c:f>Лист1!$N$132:$N$135</c:f>
              <c:numCache>
                <c:formatCode>0</c:formatCode>
                <c:ptCount val="4"/>
                <c:pt idx="0" formatCode="General">
                  <c:v>46</c:v>
                </c:pt>
                <c:pt idx="1">
                  <c:v>14</c:v>
                </c:pt>
                <c:pt idx="2">
                  <c:v>11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065728"/>
        <c:axId val="151067264"/>
        <c:axId val="0"/>
      </c:bar3DChart>
      <c:catAx>
        <c:axId val="151065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51067264"/>
        <c:crosses val="autoZero"/>
        <c:auto val="1"/>
        <c:lblAlgn val="ctr"/>
        <c:lblOffset val="100"/>
        <c:noMultiLvlLbl val="0"/>
      </c:catAx>
      <c:valAx>
        <c:axId val="151067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065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6102784056793696"/>
          <c:y val="0.1393164252258523"/>
          <c:w val="0.43571967823967789"/>
          <c:h val="0.1443255366559843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37972204769032"/>
          <c:y val="0.15253560415209122"/>
        </c:manualLayout>
      </c:layout>
      <c:overlay val="0"/>
      <c:txPr>
        <a:bodyPr/>
        <a:lstStyle/>
        <a:p>
          <a:pPr>
            <a:defRPr sz="2000" i="1"/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601373509939228E-2"/>
          <c:y val="7.3798481850364972E-2"/>
          <c:w val="0.93143508745941805"/>
          <c:h val="0.73949365986361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Лист1!$C$248</c:f>
              <c:strCache>
                <c:ptCount val="1"/>
                <c:pt idx="0">
                  <c:v>оплачено по КСГ (млн)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2597806592918218E-2"/>
                  <c:y val="-4.2900638667775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471435713492209E-2"/>
                  <c:y val="-2.86004257785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8736291205739051E-3"/>
                  <c:y val="-3.8133901038022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74725824114781E-2"/>
                  <c:y val="-4.2900638667775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Лист1!$B$249:$B$252</c:f>
              <c:strCache>
                <c:ptCount val="4"/>
                <c:pt idx="0">
                  <c:v>гинекология</c:v>
                </c:pt>
                <c:pt idx="1">
                  <c:v>урология</c:v>
                </c:pt>
                <c:pt idx="2">
                  <c:v>хирургия</c:v>
                </c:pt>
                <c:pt idx="3">
                  <c:v>онкология</c:v>
                </c:pt>
              </c:strCache>
            </c:strRef>
          </c:cat>
          <c:val>
            <c:numRef>
              <c:f>Лист1!$C$249:$C$252</c:f>
              <c:numCache>
                <c:formatCode>General</c:formatCode>
                <c:ptCount val="4"/>
                <c:pt idx="0">
                  <c:v>255.7</c:v>
                </c:pt>
                <c:pt idx="1">
                  <c:v>48.3</c:v>
                </c:pt>
                <c:pt idx="2">
                  <c:v>42.7</c:v>
                </c:pt>
                <c:pt idx="3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352448"/>
        <c:axId val="151353984"/>
        <c:axId val="0"/>
      </c:bar3DChart>
      <c:catAx>
        <c:axId val="1513524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51353984"/>
        <c:crosses val="autoZero"/>
        <c:auto val="1"/>
        <c:lblAlgn val="ctr"/>
        <c:lblOffset val="100"/>
        <c:noMultiLvlLbl val="0"/>
      </c:catAx>
      <c:valAx>
        <c:axId val="151353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352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449168381487606E-2"/>
          <c:y val="7.8026845281047599E-2"/>
          <c:w val="0.83213023411711329"/>
          <c:h val="0.745913886146613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Лист1!$F$248</c:f>
              <c:strCache>
                <c:ptCount val="1"/>
                <c:pt idx="0">
                  <c:v>удельный вес профиля в КСГ (%)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3451895175488976E-2"/>
                  <c:y val="-3.2970570520675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957240155990201E-2"/>
                  <c:y val="-2.1980380347116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Лист1!$E$249:$E$252</c:f>
              <c:strCache>
                <c:ptCount val="4"/>
                <c:pt idx="0">
                  <c:v>гинекология</c:v>
                </c:pt>
                <c:pt idx="1">
                  <c:v>урология</c:v>
                </c:pt>
                <c:pt idx="2">
                  <c:v>хирургия</c:v>
                </c:pt>
                <c:pt idx="3">
                  <c:v>онкология</c:v>
                </c:pt>
              </c:strCache>
            </c:strRef>
          </c:cat>
          <c:val>
            <c:numRef>
              <c:f>Лист1!$F$249:$F$252</c:f>
              <c:numCache>
                <c:formatCode>General</c:formatCode>
                <c:ptCount val="4"/>
                <c:pt idx="0">
                  <c:v>79.400000000000006</c:v>
                </c:pt>
                <c:pt idx="1">
                  <c:v>9.9</c:v>
                </c:pt>
                <c:pt idx="2">
                  <c:v>10.4</c:v>
                </c:pt>
                <c:pt idx="3">
                  <c:v>0.3</c:v>
                </c:pt>
              </c:numCache>
            </c:numRef>
          </c:val>
        </c:ser>
        <c:ser>
          <c:idx val="1"/>
          <c:order val="1"/>
          <c:tx>
            <c:strRef>
              <c:f>Лист1!$G$248</c:f>
              <c:strCache>
                <c:ptCount val="1"/>
                <c:pt idx="0">
                  <c:v>удельный вес стоимости (%)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9430515253484076E-2"/>
                  <c:y val="-1.6485285260337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430515253484076E-2"/>
                  <c:y val="-1.0990190173558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44120521448652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430515253484076E-2"/>
                  <c:y val="-5.4950950867792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Лист1!$E$249:$E$252</c:f>
              <c:strCache>
                <c:ptCount val="4"/>
                <c:pt idx="0">
                  <c:v>гинекология</c:v>
                </c:pt>
                <c:pt idx="1">
                  <c:v>урология</c:v>
                </c:pt>
                <c:pt idx="2">
                  <c:v>хирургия</c:v>
                </c:pt>
                <c:pt idx="3">
                  <c:v>онкология</c:v>
                </c:pt>
              </c:strCache>
            </c:strRef>
          </c:cat>
          <c:val>
            <c:numRef>
              <c:f>Лист1!$G$249:$G$252</c:f>
              <c:numCache>
                <c:formatCode>General</c:formatCode>
                <c:ptCount val="4"/>
                <c:pt idx="0">
                  <c:v>73</c:v>
                </c:pt>
                <c:pt idx="1">
                  <c:v>13</c:v>
                </c:pt>
                <c:pt idx="2">
                  <c:v>12</c:v>
                </c:pt>
                <c:pt idx="3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318912"/>
        <c:axId val="151320448"/>
        <c:axId val="0"/>
      </c:bar3DChart>
      <c:catAx>
        <c:axId val="15131891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 sz="1400" b="1"/>
            </a:pPr>
            <a:endParaRPr lang="ru-RU"/>
          </a:p>
        </c:txPr>
        <c:crossAx val="151320448"/>
        <c:crosses val="autoZero"/>
        <c:auto val="1"/>
        <c:lblAlgn val="ctr"/>
        <c:lblOffset val="100"/>
        <c:noMultiLvlLbl val="0"/>
      </c:catAx>
      <c:valAx>
        <c:axId val="151320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318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9994739285088852"/>
          <c:y val="9.3784398429873933E-2"/>
          <c:w val="0.42529345313647549"/>
          <c:h val="0.31705011180571413"/>
        </c:manualLayout>
      </c:layout>
      <c:overlay val="0"/>
      <c:txPr>
        <a:bodyPr/>
        <a:lstStyle/>
        <a:p>
          <a:pPr>
            <a:defRPr sz="1600" b="1" i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/>
      <c:overlay val="0"/>
      <c:txPr>
        <a:bodyPr/>
        <a:lstStyle/>
        <a:p>
          <a:pPr>
            <a:defRPr sz="1600"/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7933109735069627E-2"/>
          <c:y val="0.36422566478362306"/>
          <c:w val="0.9243026287546553"/>
          <c:h val="0.4663847974213554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Лист1!$T$34</c:f>
              <c:strCache>
                <c:ptCount val="1"/>
                <c:pt idx="0">
                  <c:v>среднее количество обращений в сутки</c:v>
                </c:pt>
              </c:strCache>
            </c:strRef>
          </c:tx>
          <c:dLbls>
            <c:dLbl>
              <c:idx val="0"/>
              <c:layout>
                <c:manualLayout>
                  <c:x val="-1.2059438789802084E-2"/>
                  <c:y val="-9.4213999310086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1104017882153644E-2"/>
                  <c:y val="-6.4772124525684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1040178821537E-2"/>
                  <c:y val="-6.4772124525684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104017882153644E-2"/>
                  <c:y val="-4.7106999655043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0445790923515627E-3"/>
                  <c:y val="-7.6548874439445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5074298487252604E-3"/>
                  <c:y val="-4.121862469816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Лист1!$U$33:$Z$33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Лист1!$U$34:$Z$34</c:f>
              <c:numCache>
                <c:formatCode>General</c:formatCode>
                <c:ptCount val="6"/>
                <c:pt idx="0">
                  <c:v>92</c:v>
                </c:pt>
                <c:pt idx="1">
                  <c:v>96</c:v>
                </c:pt>
                <c:pt idx="2">
                  <c:v>99</c:v>
                </c:pt>
                <c:pt idx="3">
                  <c:v>104</c:v>
                </c:pt>
                <c:pt idx="4">
                  <c:v>104</c:v>
                </c:pt>
                <c:pt idx="5">
                  <c:v>100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360832"/>
        <c:axId val="112362624"/>
      </c:lineChart>
      <c:catAx>
        <c:axId val="112360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2362624"/>
        <c:crosses val="autoZero"/>
        <c:auto val="1"/>
        <c:lblAlgn val="ctr"/>
        <c:lblOffset val="100"/>
        <c:noMultiLvlLbl val="0"/>
      </c:catAx>
      <c:valAx>
        <c:axId val="112362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2360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813419423985575E-2"/>
          <c:y val="5.4392876100186401E-2"/>
          <c:w val="0.89040841867243514"/>
          <c:h val="0.786499416731474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Лист1!$B$258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0754225140296064E-2"/>
                  <c:y val="-1.7067996029115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508450280592131E-3"/>
                  <c:y val="-2.8446660048525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6033801122369306E-3"/>
                  <c:y val="-2.8446660048525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Лист1!$C$257:$E$257</c:f>
              <c:strCache>
                <c:ptCount val="3"/>
                <c:pt idx="0">
                  <c:v>гинекология</c:v>
                </c:pt>
                <c:pt idx="1">
                  <c:v>хирургия</c:v>
                </c:pt>
                <c:pt idx="2">
                  <c:v>урология</c:v>
                </c:pt>
              </c:strCache>
            </c:strRef>
          </c:cat>
          <c:val>
            <c:numRef>
              <c:f>Лист1!$C$258:$E$258</c:f>
              <c:numCache>
                <c:formatCode>General</c:formatCode>
                <c:ptCount val="3"/>
                <c:pt idx="0">
                  <c:v>972</c:v>
                </c:pt>
                <c:pt idx="1">
                  <c:v>639</c:v>
                </c:pt>
                <c:pt idx="2">
                  <c:v>230</c:v>
                </c:pt>
              </c:numCache>
            </c:numRef>
          </c:val>
        </c:ser>
        <c:ser>
          <c:idx val="1"/>
          <c:order val="1"/>
          <c:tx>
            <c:strRef>
              <c:f>Лист1!$B$259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1508450280592128E-2"/>
                  <c:y val="-1.7067996029115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960985364769767E-2"/>
                  <c:y val="-1.7067996029115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452535084177638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Лист1!$C$257:$E$257</c:f>
              <c:strCache>
                <c:ptCount val="3"/>
                <c:pt idx="0">
                  <c:v>гинекология</c:v>
                </c:pt>
                <c:pt idx="1">
                  <c:v>хирургия</c:v>
                </c:pt>
                <c:pt idx="2">
                  <c:v>урология</c:v>
                </c:pt>
              </c:strCache>
            </c:strRef>
          </c:cat>
          <c:val>
            <c:numRef>
              <c:f>Лист1!$C$259:$E$259</c:f>
              <c:numCache>
                <c:formatCode>General</c:formatCode>
                <c:ptCount val="3"/>
                <c:pt idx="0">
                  <c:v>820</c:v>
                </c:pt>
                <c:pt idx="1">
                  <c:v>300</c:v>
                </c:pt>
                <c:pt idx="2">
                  <c:v>131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6562560"/>
        <c:axId val="156564096"/>
        <c:axId val="0"/>
      </c:bar3DChart>
      <c:catAx>
        <c:axId val="156562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56564096"/>
        <c:crosses val="autoZero"/>
        <c:auto val="1"/>
        <c:lblAlgn val="ctr"/>
        <c:lblOffset val="100"/>
        <c:noMultiLvlLbl val="0"/>
      </c:catAx>
      <c:valAx>
        <c:axId val="156564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6562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40571962592391"/>
          <c:y val="8.545578269081211E-2"/>
          <c:w val="0.18724226719906939"/>
          <c:h val="0.2607873318735194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154263677179428E-2"/>
          <c:y val="6.3165920632474531E-2"/>
          <c:w val="0.8219651007978479"/>
          <c:h val="0.794306904967548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'- Функция К по Отделениям_017'!$I$20:$J$20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'- Функция К по Отделениям_017'!$K$19:$M$19</c:f>
              <c:strCache>
                <c:ptCount val="3"/>
                <c:pt idx="0">
                  <c:v>гинекология</c:v>
                </c:pt>
                <c:pt idx="1">
                  <c:v>хирургия</c:v>
                </c:pt>
                <c:pt idx="2">
                  <c:v>урология</c:v>
                </c:pt>
              </c:strCache>
            </c:strRef>
          </c:cat>
          <c:val>
            <c:numRef>
              <c:f>'- Функция К по Отделениям_017'!$K$20:$M$20</c:f>
              <c:numCache>
                <c:formatCode>General</c:formatCode>
                <c:ptCount val="3"/>
                <c:pt idx="0">
                  <c:v>265</c:v>
                </c:pt>
                <c:pt idx="1">
                  <c:v>217</c:v>
                </c:pt>
                <c:pt idx="2">
                  <c:v>314</c:v>
                </c:pt>
              </c:numCache>
            </c:numRef>
          </c:val>
        </c:ser>
        <c:ser>
          <c:idx val="1"/>
          <c:order val="1"/>
          <c:tx>
            <c:strRef>
              <c:f>'- Функция К по Отделениям_017'!$I$21:$J$21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1853791497621403E-2"/>
                  <c:y val="-1.7067996029115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975761711567318E-2"/>
                  <c:y val="-3.4135992058230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975761711567318E-2"/>
                  <c:y val="-3.4135992058230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'- Функция К по Отделениям_017'!$K$19:$M$19</c:f>
              <c:strCache>
                <c:ptCount val="3"/>
                <c:pt idx="0">
                  <c:v>гинекология</c:v>
                </c:pt>
                <c:pt idx="1">
                  <c:v>хирургия</c:v>
                </c:pt>
                <c:pt idx="2">
                  <c:v>урология</c:v>
                </c:pt>
              </c:strCache>
            </c:strRef>
          </c:cat>
          <c:val>
            <c:numRef>
              <c:f>'- Функция К по Отделениям_017'!$K$21:$M$21</c:f>
              <c:numCache>
                <c:formatCode>General</c:formatCode>
                <c:ptCount val="3"/>
                <c:pt idx="0">
                  <c:v>273</c:v>
                </c:pt>
                <c:pt idx="1">
                  <c:v>281</c:v>
                </c:pt>
                <c:pt idx="2">
                  <c:v>299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6909952"/>
        <c:axId val="156911488"/>
        <c:axId val="0"/>
      </c:bar3DChart>
      <c:catAx>
        <c:axId val="1569099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6911488"/>
        <c:crosses val="autoZero"/>
        <c:auto val="1"/>
        <c:lblAlgn val="ctr"/>
        <c:lblOffset val="100"/>
        <c:noMultiLvlLbl val="0"/>
      </c:catAx>
      <c:valAx>
        <c:axId val="156911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6909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16204303024029"/>
          <c:y val="0.32315898591912728"/>
          <c:w val="0.18928726310066279"/>
          <c:h val="0.2797207120355803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078958880139979E-2"/>
          <c:y val="6.5861947841813984E-2"/>
          <c:w val="0.69265026246719164"/>
          <c:h val="0.79314970722210387"/>
        </c:manualLayout>
      </c:layout>
      <c:lineChart>
        <c:grouping val="standard"/>
        <c:varyColors val="0"/>
        <c:ser>
          <c:idx val="0"/>
          <c:order val="0"/>
          <c:tx>
            <c:strRef>
              <c:f>'- Функция К по Отделениям_017'!$G$25</c:f>
              <c:strCache>
                <c:ptCount val="1"/>
                <c:pt idx="0">
                  <c:v>урология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9.4444444444444442E-2"/>
                  <c:y val="-2.9660811108744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333333333333333E-2"/>
                  <c:y val="-7.1185946660986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666666666666666E-2"/>
                  <c:y val="-4.7457297773991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'- Функция К по Отделениям_017'!$H$24:$K$24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2016</c:v>
                </c:pt>
              </c:numCache>
            </c:numRef>
          </c:cat>
          <c:val>
            <c:numRef>
              <c:f>'- Функция К по Отделениям_017'!$H$25:$K$25</c:f>
              <c:numCache>
                <c:formatCode>0.0</c:formatCode>
                <c:ptCount val="3"/>
                <c:pt idx="0">
                  <c:v>9.1306847882906421</c:v>
                </c:pt>
                <c:pt idx="1">
                  <c:v>8.1272300469483572</c:v>
                </c:pt>
                <c:pt idx="2" formatCode="General">
                  <c:v>8.4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'- Функция К по Отделениям_017'!$G$26</c:f>
              <c:strCache>
                <c:ptCount val="1"/>
                <c:pt idx="0">
                  <c:v>хирургия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9.166666666666666E-2"/>
                  <c:y val="-4.6709938753928305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333333333333333E-2"/>
                  <c:y val="-5.9321622217488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2.9660811108744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'- Функция К по Отделениям_017'!$H$24:$K$24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2016</c:v>
                </c:pt>
              </c:numCache>
            </c:numRef>
          </c:cat>
          <c:val>
            <c:numRef>
              <c:f>'- Функция К по Отделениям_017'!$H$26:$K$26</c:f>
              <c:numCache>
                <c:formatCode>0.0</c:formatCode>
                <c:ptCount val="3"/>
                <c:pt idx="0">
                  <c:v>7.3064681724845997</c:v>
                </c:pt>
                <c:pt idx="1">
                  <c:v>5.6893661602933472</c:v>
                </c:pt>
                <c:pt idx="2" formatCode="General">
                  <c:v>6.9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'- Функция К по Отделениям_017'!$G$27</c:f>
              <c:strCache>
                <c:ptCount val="1"/>
                <c:pt idx="0">
                  <c:v>гинекология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9.4444444444444442E-2"/>
                  <c:y val="1.186432444349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4.1525135552242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5.93216222174894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'- Функция К по Отделениям_017'!$H$24:$K$24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2016</c:v>
                </c:pt>
              </c:numCache>
            </c:numRef>
          </c:cat>
          <c:val>
            <c:numRef>
              <c:f>'- Функция К по Отделениям_017'!$H$27:$K$27</c:f>
              <c:numCache>
                <c:formatCode>0.0</c:formatCode>
                <c:ptCount val="3"/>
                <c:pt idx="0">
                  <c:v>5.4</c:v>
                </c:pt>
                <c:pt idx="1">
                  <c:v>5.3</c:v>
                </c:pt>
                <c:pt idx="2" formatCode="General">
                  <c:v>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631424"/>
        <c:axId val="156632960"/>
      </c:lineChart>
      <c:catAx>
        <c:axId val="156631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6632960"/>
        <c:crosses val="autoZero"/>
        <c:auto val="1"/>
        <c:lblAlgn val="ctr"/>
        <c:lblOffset val="100"/>
        <c:noMultiLvlLbl val="0"/>
      </c:catAx>
      <c:valAx>
        <c:axId val="15663296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6631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01377952755907"/>
          <c:y val="0.11960360077575866"/>
          <c:w val="0.26687510936132985"/>
          <c:h val="0.4404555713746548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999672709038336E-2"/>
          <c:y val="4.9403601620022018E-2"/>
          <c:w val="0.73259062833174482"/>
          <c:h val="0.820417365242245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Лист1!$R$145</c:f>
              <c:strCache>
                <c:ptCount val="1"/>
                <c:pt idx="0">
                  <c:v>гинекология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8133901038022805E-2"/>
                  <c:y val="-6.8142681116239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3833688148764253E-2"/>
                  <c:y val="-8.0167860136752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778250865019003E-3"/>
                  <c:y val="-4.008393006837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Лист1!$S$144:$U$144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Лист1!$S$145:$U$145</c:f>
              <c:numCache>
                <c:formatCode>General</c:formatCode>
                <c:ptCount val="3"/>
                <c:pt idx="0">
                  <c:v>58</c:v>
                </c:pt>
                <c:pt idx="1">
                  <c:v>53</c:v>
                </c:pt>
                <c:pt idx="2">
                  <c:v>104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Лист1!$R$146</c:f>
              <c:strCache>
                <c:ptCount val="1"/>
                <c:pt idx="0">
                  <c:v>урология</c:v>
                </c:pt>
              </c:strCache>
            </c:strRef>
          </c:tx>
          <c:dLbls>
            <c:dLbl>
              <c:idx val="0"/>
              <c:layout>
                <c:manualLayout>
                  <c:x val="-1.9066950519011402E-2"/>
                  <c:y val="5.2109109088889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889125432509501E-2"/>
                  <c:y val="-6.4134288109401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0655863062262352E-2"/>
                  <c:y val="-7.6159467129914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Лист1!$S$144:$U$144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Лист1!$S$146:$U$146</c:f>
              <c:numCache>
                <c:formatCode>General</c:formatCode>
                <c:ptCount val="3"/>
                <c:pt idx="0">
                  <c:v>49</c:v>
                </c:pt>
                <c:pt idx="1">
                  <c:v>34</c:v>
                </c:pt>
                <c:pt idx="2">
                  <c:v>39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Лист1!$R$147</c:f>
              <c:strCache>
                <c:ptCount val="1"/>
                <c:pt idx="0">
                  <c:v>хирургия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1.112238780275665E-2"/>
                  <c:y val="6.0125895102564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889125432509501E-3"/>
                  <c:y val="4.8100716082051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778250865019003E-3"/>
                  <c:y val="5.2109109088889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Лист1!$S$144:$U$144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Лист1!$S$147:$U$147</c:f>
              <c:numCache>
                <c:formatCode>General</c:formatCode>
                <c:ptCount val="3"/>
                <c:pt idx="0">
                  <c:v>23</c:v>
                </c:pt>
                <c:pt idx="1">
                  <c:v>18</c:v>
                </c:pt>
                <c:pt idx="2">
                  <c:v>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549504"/>
        <c:axId val="134551040"/>
      </c:lineChart>
      <c:catAx>
        <c:axId val="134549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34551040"/>
        <c:crosses val="autoZero"/>
        <c:auto val="1"/>
        <c:lblAlgn val="ctr"/>
        <c:lblOffset val="100"/>
        <c:noMultiLvlLbl val="0"/>
      </c:catAx>
      <c:valAx>
        <c:axId val="134551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4549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2866815967815"/>
          <c:y val="0.11068719637212027"/>
          <c:w val="0.2002344525072263"/>
          <c:h val="0.730524575552211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612041949042699E-2"/>
          <c:y val="5.1400554097404488E-2"/>
          <c:w val="0.78136185926431456"/>
          <c:h val="0.83261956838728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Лист1!$N$220</c:f>
              <c:strCache>
                <c:ptCount val="1"/>
                <c:pt idx="0">
                  <c:v>обоснованных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rgbClr val="FFC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Лист1!$O$219:$S$219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Лист1!$O$220:$S$220</c:f>
              <c:numCache>
                <c:formatCode>General</c:formatCode>
                <c:ptCount val="5"/>
                <c:pt idx="0">
                  <c:v>6</c:v>
                </c:pt>
                <c:pt idx="1">
                  <c:v>7</c:v>
                </c:pt>
                <c:pt idx="2">
                  <c:v>7</c:v>
                </c:pt>
                <c:pt idx="3">
                  <c:v>10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Лист1!$N$221</c:f>
              <c:strCache>
                <c:ptCount val="1"/>
                <c:pt idx="0">
                  <c:v>обращений всего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2860260896937377E-2"/>
                  <c:y val="-0.217592592592592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534621153205198E-2"/>
                  <c:y val="-0.29629629629629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208981409473022E-2"/>
                  <c:y val="-0.342592592592592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4697441025071289E-2"/>
                  <c:y val="-0.356481481481481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371801281339112E-2"/>
                  <c:y val="-0.287037037037036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Лист1!$O$219:$S$219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Лист1!$O$221:$S$221</c:f>
              <c:numCache>
                <c:formatCode>General</c:formatCode>
                <c:ptCount val="5"/>
                <c:pt idx="0">
                  <c:v>15</c:v>
                </c:pt>
                <c:pt idx="1">
                  <c:v>26</c:v>
                </c:pt>
                <c:pt idx="2">
                  <c:v>33</c:v>
                </c:pt>
                <c:pt idx="3">
                  <c:v>35</c:v>
                </c:pt>
                <c:pt idx="4">
                  <c:v>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8340608"/>
        <c:axId val="158342144"/>
        <c:axId val="0"/>
      </c:bar3DChart>
      <c:catAx>
        <c:axId val="158340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58342144"/>
        <c:crosses val="autoZero"/>
        <c:auto val="1"/>
        <c:lblAlgn val="ctr"/>
        <c:lblOffset val="100"/>
        <c:noMultiLvlLbl val="0"/>
      </c:catAx>
      <c:valAx>
        <c:axId val="158342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340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133593373884389"/>
          <c:y val="5.5930664916885371E-2"/>
          <c:w val="0.23396662523608489"/>
          <c:h val="0.21221274424030329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261284745479559E-2"/>
          <c:y val="6.2708151064450282E-2"/>
          <c:w val="0.69601812903561344"/>
          <c:h val="0.8041123505395159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Лист1!$N$214</c:f>
              <c:strCache>
                <c:ptCount val="1"/>
                <c:pt idx="0">
                  <c:v>КМП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6.2548561323988575E-2"/>
                  <c:y val="-4.6296296296296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019424529595418E-2"/>
                  <c:y val="-5.092592592592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01165471775725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Лист1!$O$213:$Q$213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Лист1!$O$214:$Q$214</c:f>
              <c:numCache>
                <c:formatCode>General</c:formatCode>
                <c:ptCount val="3"/>
                <c:pt idx="0">
                  <c:v>14</c:v>
                </c:pt>
                <c:pt idx="1">
                  <c:v>15</c:v>
                </c:pt>
                <c:pt idx="2">
                  <c:v>14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Лист1!$N$215</c:f>
              <c:strCache>
                <c:ptCount val="1"/>
                <c:pt idx="0">
                  <c:v>этика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7536906606231319E-2"/>
                  <c:y val="-3.703703703703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019424529595418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Лист1!$O$213:$Q$213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Лист1!$O$215:$Q$215</c:f>
              <c:numCache>
                <c:formatCode>General</c:formatCode>
                <c:ptCount val="3"/>
                <c:pt idx="0">
                  <c:v>10</c:v>
                </c:pt>
                <c:pt idx="1">
                  <c:v>11</c:v>
                </c:pt>
                <c:pt idx="2">
                  <c:v>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Лист1!$N$216</c:f>
              <c:strCache>
                <c:ptCount val="1"/>
                <c:pt idx="0">
                  <c:v>орг МП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dLbls>
            <c:dLbl>
              <c:idx val="0"/>
              <c:layout>
                <c:manualLayout>
                  <c:x val="-3.2525251888474063E-2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019424529595418E-2"/>
                  <c:y val="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3.7037037037037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Лист1!$O$213:$Q$213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Лист1!$O$216:$Q$216</c:f>
              <c:numCache>
                <c:formatCode>General</c:formatCode>
                <c:ptCount val="3"/>
                <c:pt idx="0">
                  <c:v>9</c:v>
                </c:pt>
                <c:pt idx="1">
                  <c:v>9</c:v>
                </c:pt>
                <c:pt idx="2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28736"/>
        <c:axId val="159030272"/>
      </c:lineChart>
      <c:catAx>
        <c:axId val="159028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9030272"/>
        <c:crosses val="autoZero"/>
        <c:auto val="1"/>
        <c:lblAlgn val="ctr"/>
        <c:lblOffset val="100"/>
        <c:noMultiLvlLbl val="0"/>
      </c:catAx>
      <c:valAx>
        <c:axId val="159030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59028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027164396925485"/>
          <c:y val="0.14521835812190143"/>
          <c:w val="0.21471670131298787"/>
          <c:h val="0.54752588218139397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31221872033712"/>
          <c:y val="6.6109666525085722E-2"/>
          <c:w val="0.68414530794631334"/>
          <c:h val="0.77156502191051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Лист1!$G$164</c:f>
              <c:strCache>
                <c:ptCount val="1"/>
                <c:pt idx="0">
                  <c:v>высшая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Лист1!$H$163:$J$163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Лист1!$H$164:$J$164</c:f>
              <c:numCache>
                <c:formatCode>0%</c:formatCode>
                <c:ptCount val="3"/>
                <c:pt idx="0">
                  <c:v>0.36</c:v>
                </c:pt>
                <c:pt idx="1">
                  <c:v>0.33</c:v>
                </c:pt>
                <c:pt idx="2">
                  <c:v>0.31</c:v>
                </c:pt>
              </c:numCache>
            </c:numRef>
          </c:val>
        </c:ser>
        <c:ser>
          <c:idx val="1"/>
          <c:order val="1"/>
          <c:tx>
            <c:strRef>
              <c:f>Лист1!$G$165</c:f>
              <c:strCache>
                <c:ptCount val="1"/>
                <c:pt idx="0">
                  <c:v>б/к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Лист1!$H$163:$J$163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Лист1!$H$165:$J$165</c:f>
              <c:numCache>
                <c:formatCode>0%</c:formatCode>
                <c:ptCount val="3"/>
                <c:pt idx="0">
                  <c:v>0.51</c:v>
                </c:pt>
                <c:pt idx="1">
                  <c:v>0.46</c:v>
                </c:pt>
                <c:pt idx="2">
                  <c:v>0.52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0053504"/>
        <c:axId val="160083968"/>
        <c:axId val="0"/>
      </c:bar3DChart>
      <c:catAx>
        <c:axId val="16005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60083968"/>
        <c:crosses val="autoZero"/>
        <c:auto val="1"/>
        <c:lblAlgn val="ctr"/>
        <c:lblOffset val="100"/>
        <c:noMultiLvlLbl val="0"/>
      </c:catAx>
      <c:valAx>
        <c:axId val="16008396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60053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486899328846582"/>
          <c:y val="0.29438901439278253"/>
          <c:w val="0.19741891604794445"/>
          <c:h val="0.3368060751496881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410440793903119E-2"/>
          <c:y val="8.6568025540275054E-2"/>
          <c:w val="0.67671449539950379"/>
          <c:h val="0.728118860510805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Лист1!$G$167</c:f>
              <c:strCache>
                <c:ptCount val="1"/>
                <c:pt idx="0">
                  <c:v>высшая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Лист1!$H$166:$J$166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Лист1!$H$167:$J$167</c:f>
              <c:numCache>
                <c:formatCode>0%</c:formatCode>
                <c:ptCount val="3"/>
                <c:pt idx="0">
                  <c:v>0.54</c:v>
                </c:pt>
                <c:pt idx="1">
                  <c:v>0.54</c:v>
                </c:pt>
                <c:pt idx="2">
                  <c:v>0.53</c:v>
                </c:pt>
              </c:numCache>
            </c:numRef>
          </c:val>
        </c:ser>
        <c:ser>
          <c:idx val="1"/>
          <c:order val="1"/>
          <c:tx>
            <c:strRef>
              <c:f>Лист1!$G$168</c:f>
              <c:strCache>
                <c:ptCount val="1"/>
                <c:pt idx="0">
                  <c:v>б/к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3.4986418657954037E-2"/>
                  <c:y val="1.2771263651173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66485582106054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498641865795403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Лист1!$H$166:$J$166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Лист1!$H$168:$J$168</c:f>
              <c:numCache>
                <c:formatCode>0%</c:formatCode>
                <c:ptCount val="3"/>
                <c:pt idx="0">
                  <c:v>0.25</c:v>
                </c:pt>
                <c:pt idx="1">
                  <c:v>0.23</c:v>
                </c:pt>
                <c:pt idx="2">
                  <c:v>0.24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9491584"/>
        <c:axId val="159493120"/>
        <c:axId val="0"/>
      </c:bar3DChart>
      <c:catAx>
        <c:axId val="159491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9493120"/>
        <c:crosses val="autoZero"/>
        <c:auto val="1"/>
        <c:lblAlgn val="ctr"/>
        <c:lblOffset val="100"/>
        <c:noMultiLvlLbl val="0"/>
      </c:catAx>
      <c:valAx>
        <c:axId val="15949312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9491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2557185806344"/>
          <c:y val="0.20997387459056499"/>
          <c:w val="0.21247247459581964"/>
          <c:h val="0.3948743991472415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Лист1!$K$164</c:f>
              <c:strCache>
                <c:ptCount val="1"/>
                <c:pt idx="0">
                  <c:v>врачи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9999"/>
              </a:solidFill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tx2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Лист1!$L$163:$O$163</c:f>
              <c:strCache>
                <c:ptCount val="4"/>
                <c:pt idx="0">
                  <c:v>до 35</c:v>
                </c:pt>
                <c:pt idx="1">
                  <c:v>36-45</c:v>
                </c:pt>
                <c:pt idx="2">
                  <c:v>46-55</c:v>
                </c:pt>
                <c:pt idx="3">
                  <c:v>старше 55</c:v>
                </c:pt>
              </c:strCache>
            </c:strRef>
          </c:cat>
          <c:val>
            <c:numRef>
              <c:f>Лист1!$L$164:$O$164</c:f>
              <c:numCache>
                <c:formatCode>0</c:formatCode>
                <c:ptCount val="4"/>
                <c:pt idx="0">
                  <c:v>54</c:v>
                </c:pt>
                <c:pt idx="1">
                  <c:v>25</c:v>
                </c:pt>
                <c:pt idx="2">
                  <c:v>28</c:v>
                </c:pt>
                <c:pt idx="3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3276820737866732"/>
          <c:y val="0.12368432711958946"/>
          <c:w val="0.2027891665883278"/>
          <c:h val="0.5217886221347726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487860825921305E-2"/>
          <c:y val="0.12729634018789557"/>
          <c:w val="0.63442596792077566"/>
          <c:h val="0.78664137273682333"/>
        </c:manualLayout>
      </c:layout>
      <c:pie3DChart>
        <c:varyColors val="1"/>
        <c:ser>
          <c:idx val="0"/>
          <c:order val="0"/>
          <c:tx>
            <c:strRef>
              <c:f>Лист1!$K$167</c:f>
              <c:strCache>
                <c:ptCount val="1"/>
                <c:pt idx="0">
                  <c:v>мед. сестры</c:v>
                </c:pt>
              </c:strCache>
            </c:strRef>
          </c:tx>
          <c:spPr>
            <a:solidFill>
              <a:srgbClr val="FF0000"/>
            </a:solidFill>
          </c:spPr>
          <c:explosion val="25"/>
          <c:dPt>
            <c:idx val="1"/>
            <c:bubble3D val="0"/>
            <c:spPr>
              <a:solidFill>
                <a:srgbClr val="FF9999"/>
              </a:solidFill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Лист1!$L$166:$O$166</c:f>
              <c:strCache>
                <c:ptCount val="4"/>
                <c:pt idx="0">
                  <c:v>до 35</c:v>
                </c:pt>
                <c:pt idx="1">
                  <c:v>36-45</c:v>
                </c:pt>
                <c:pt idx="2">
                  <c:v>46-55</c:v>
                </c:pt>
                <c:pt idx="3">
                  <c:v>старше 55</c:v>
                </c:pt>
              </c:strCache>
            </c:strRef>
          </c:cat>
          <c:val>
            <c:numRef>
              <c:f>Лист1!$L$167:$O$167</c:f>
              <c:numCache>
                <c:formatCode>0</c:formatCode>
                <c:ptCount val="4"/>
                <c:pt idx="0">
                  <c:v>84</c:v>
                </c:pt>
                <c:pt idx="1">
                  <c:v>83</c:v>
                </c:pt>
                <c:pt idx="2">
                  <c:v>58</c:v>
                </c:pt>
                <c:pt idx="3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31322445654187E-2"/>
          <c:y val="6.5271451320223675E-2"/>
          <c:w val="0.71181087903813156"/>
          <c:h val="0.7026464652075695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Лист1!$K$11</c:f>
              <c:strCache>
                <c:ptCount val="1"/>
                <c:pt idx="0">
                  <c:v>гинекология</c:v>
                </c:pt>
              </c:strCache>
            </c:strRef>
          </c:tx>
          <c:spPr>
            <a:ln>
              <a:solidFill>
                <a:schemeClr val="accent5">
                  <a:lumMod val="75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dLbls>
            <c:dLbl>
              <c:idx val="0"/>
              <c:layout>
                <c:manualLayout>
                  <c:x val="-6.6628399313656508E-2"/>
                  <c:y val="-7.5478620655052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7031811280228125E-2"/>
                  <c:y val="-5.878976410028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789764100285156E-3"/>
                  <c:y val="-3.5273858460171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Лист1!$L$10:$N$10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Лист1!$L$11:$N$11</c:f>
              <c:numCache>
                <c:formatCode>General</c:formatCode>
                <c:ptCount val="3"/>
                <c:pt idx="0">
                  <c:v>106</c:v>
                </c:pt>
                <c:pt idx="1">
                  <c:v>117</c:v>
                </c:pt>
                <c:pt idx="2">
                  <c:v>108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Лист1!$K$12</c:f>
              <c:strCache>
                <c:ptCount val="1"/>
                <c:pt idx="0">
                  <c:v>хирургия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5.2910787690256637E-2"/>
                  <c:y val="-8.2116323992674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3112493673542446E-2"/>
                  <c:y val="-7.0358221846318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9193176066856768E-3"/>
                  <c:y val="-0.102407976174690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Лист1!$L$10:$N$10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Лист1!$L$12:$N$12</c:f>
              <c:numCache>
                <c:formatCode>General</c:formatCode>
                <c:ptCount val="3"/>
                <c:pt idx="0">
                  <c:v>42</c:v>
                </c:pt>
                <c:pt idx="1">
                  <c:v>31</c:v>
                </c:pt>
                <c:pt idx="2">
                  <c:v>32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Лист1!$K$13</c:f>
              <c:strCache>
                <c:ptCount val="1"/>
                <c:pt idx="0">
                  <c:v>урология</c:v>
                </c:pt>
              </c:strCache>
            </c:strRef>
          </c:tx>
          <c:marker>
            <c:spPr>
              <a:solidFill>
                <a:schemeClr val="accent2">
                  <a:lumMod val="60000"/>
                  <a:lumOff val="40000"/>
                </a:schemeClr>
              </a:solidFill>
            </c:spPr>
          </c:marker>
          <c:dLbls>
            <c:dLbl>
              <c:idx val="0"/>
              <c:layout>
                <c:manualLayout>
                  <c:x val="-7.4467034527027867E-2"/>
                  <c:y val="-2.1619461636879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6628399313656508E-2"/>
                  <c:y val="2.3515756313814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Лист1!$L$10:$N$10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Лист1!$L$13:$N$13</c:f>
              <c:numCache>
                <c:formatCode>General</c:formatCode>
                <c:ptCount val="3"/>
                <c:pt idx="0">
                  <c:v>18</c:v>
                </c:pt>
                <c:pt idx="1">
                  <c:v>15</c:v>
                </c:pt>
                <c:pt idx="2">
                  <c:v>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756224"/>
        <c:axId val="112757760"/>
      </c:lineChart>
      <c:catAx>
        <c:axId val="112756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2757760"/>
        <c:crosses val="autoZero"/>
        <c:auto val="1"/>
        <c:lblAlgn val="ctr"/>
        <c:lblOffset val="100"/>
        <c:noMultiLvlLbl val="0"/>
      </c:catAx>
      <c:valAx>
        <c:axId val="112757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2756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25866878988755"/>
          <c:y val="0.19735486379649575"/>
          <c:w val="0.25098337839005541"/>
          <c:h val="0.63847789313732162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9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345342009046042E-2"/>
          <c:y val="0.18909462256131748"/>
          <c:w val="0.90754856067043599"/>
          <c:h val="0.66406100079789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Лист1!$T$38</c:f>
              <c:strCache>
                <c:ptCount val="1"/>
                <c:pt idx="0">
                  <c:v>гинекология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6.3556501730038005E-3"/>
                  <c:y val="-3.2812891590856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47803797576045E-2"/>
                  <c:y val="-1.640644579542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12238780275665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Лист1!$U$37:$W$37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Лист1!$U$38:$W$38</c:f>
              <c:numCache>
                <c:formatCode>General</c:formatCode>
                <c:ptCount val="3"/>
                <c:pt idx="0">
                  <c:v>16083</c:v>
                </c:pt>
                <c:pt idx="1">
                  <c:v>15325</c:v>
                </c:pt>
                <c:pt idx="2">
                  <c:v>15007</c:v>
                </c:pt>
              </c:numCache>
            </c:numRef>
          </c:val>
        </c:ser>
        <c:ser>
          <c:idx val="1"/>
          <c:order val="1"/>
          <c:tx>
            <c:strRef>
              <c:f>Лист1!$T$39</c:f>
              <c:strCache>
                <c:ptCount val="1"/>
                <c:pt idx="0">
                  <c:v>урология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2711300346007631E-2"/>
                  <c:y val="-1.23048343465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833688148764253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889125432509501E-2"/>
                  <c:y val="-1.640644579542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Лист1!$U$37:$W$37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Лист1!$U$39:$W$39</c:f>
              <c:numCache>
                <c:formatCode>General</c:formatCode>
                <c:ptCount val="3"/>
                <c:pt idx="0">
                  <c:v>1913</c:v>
                </c:pt>
                <c:pt idx="1">
                  <c:v>2130</c:v>
                </c:pt>
                <c:pt idx="2">
                  <c:v>1858</c:v>
                </c:pt>
              </c:numCache>
            </c:numRef>
          </c:val>
        </c:ser>
        <c:ser>
          <c:idx val="2"/>
          <c:order val="2"/>
          <c:tx>
            <c:strRef>
              <c:f>Лист1!$T$40</c:f>
              <c:strCache>
                <c:ptCount val="1"/>
                <c:pt idx="0">
                  <c:v>хирургия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833688148764253E-2"/>
                  <c:y val="-1.2305157308102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422600692015202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0669505190114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Лист1!$U$37:$W$37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Лист1!$U$40:$W$40</c:f>
              <c:numCache>
                <c:formatCode>General</c:formatCode>
                <c:ptCount val="3"/>
                <c:pt idx="0">
                  <c:v>1948</c:v>
                </c:pt>
                <c:pt idx="1">
                  <c:v>1909</c:v>
                </c:pt>
                <c:pt idx="2">
                  <c:v>1715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609536"/>
        <c:axId val="112644096"/>
        <c:axId val="0"/>
      </c:bar3DChart>
      <c:catAx>
        <c:axId val="11260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112644096"/>
        <c:crosses val="autoZero"/>
        <c:auto val="1"/>
        <c:lblAlgn val="ctr"/>
        <c:lblOffset val="100"/>
        <c:noMultiLvlLbl val="0"/>
      </c:catAx>
      <c:valAx>
        <c:axId val="112644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609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148432153663596"/>
          <c:y val="4.3278650856975485E-2"/>
          <c:w val="0.64837090173163947"/>
          <c:h val="0.16238126319297855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112893668923285"/>
          <c:y val="0.20945627954918589"/>
          <c:w val="0.78116872916151492"/>
          <c:h val="0.663410319143994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Лист1!$Y$17</c:f>
              <c:strCache>
                <c:ptCount val="1"/>
                <c:pt idx="0">
                  <c:v>дневной стационар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2757328038820059E-2"/>
                  <c:y val="-2.048524546163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275108022645034E-2"/>
                  <c:y val="-1.6388196369304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171552025880108E-2"/>
                  <c:y val="-8.1940981846523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Лист1!$Z$16:$AB$16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Лист1!$Z$17:$AB$17</c:f>
              <c:numCache>
                <c:formatCode>General</c:formatCode>
                <c:ptCount val="3"/>
                <c:pt idx="0">
                  <c:v>1891</c:v>
                </c:pt>
                <c:pt idx="1">
                  <c:v>2235</c:v>
                </c:pt>
                <c:pt idx="2">
                  <c:v>2373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3126016"/>
        <c:axId val="113127808"/>
        <c:axId val="0"/>
      </c:bar3DChart>
      <c:catAx>
        <c:axId val="11312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3127808"/>
        <c:crosses val="autoZero"/>
        <c:auto val="1"/>
        <c:lblAlgn val="ctr"/>
        <c:lblOffset val="100"/>
        <c:noMultiLvlLbl val="0"/>
      </c:catAx>
      <c:valAx>
        <c:axId val="113127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126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78435609902365"/>
          <c:y val="0.12441904603192237"/>
          <c:w val="0.41595557482860329"/>
          <c:h val="7.4086583874014775E-2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15507436570428"/>
          <c:y val="0.13246915217305605"/>
          <c:w val="0.87906944063536241"/>
          <c:h val="0.6831492929357055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'2_Дневной стац _017'!$I$30</c:f>
              <c:strCache>
                <c:ptCount val="1"/>
                <c:pt idx="0">
                  <c:v>урология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'2_Дневной стац _017'!$J$29:$K$29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'2_Дневной стац _017'!$J$30:$K$30</c:f>
              <c:numCache>
                <c:formatCode>General</c:formatCode>
                <c:ptCount val="2"/>
                <c:pt idx="0">
                  <c:v>259</c:v>
                </c:pt>
                <c:pt idx="1">
                  <c:v>301</c:v>
                </c:pt>
              </c:numCache>
            </c:numRef>
          </c:val>
        </c:ser>
        <c:ser>
          <c:idx val="1"/>
          <c:order val="1"/>
          <c:tx>
            <c:strRef>
              <c:f>'2_Дневной стац _017'!$I$31</c:f>
              <c:strCache>
                <c:ptCount val="1"/>
                <c:pt idx="0">
                  <c:v>гинекология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87853271894414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149729032609014E-2"/>
                  <c:y val="-1.1378664019409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'2_Дневной стац _017'!$J$29:$K$29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'2_Дневной стац _017'!$J$31:$K$31</c:f>
              <c:numCache>
                <c:formatCode>General</c:formatCode>
                <c:ptCount val="2"/>
                <c:pt idx="0">
                  <c:v>1976</c:v>
                </c:pt>
                <c:pt idx="1">
                  <c:v>2072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670592"/>
        <c:axId val="112672128"/>
        <c:axId val="0"/>
      </c:bar3DChart>
      <c:catAx>
        <c:axId val="112670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2672128"/>
        <c:crosses val="autoZero"/>
        <c:auto val="1"/>
        <c:lblAlgn val="ctr"/>
        <c:lblOffset val="100"/>
        <c:noMultiLvlLbl val="0"/>
      </c:catAx>
      <c:valAx>
        <c:axId val="112672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670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958975242352059"/>
          <c:y val="1.6662001194917839E-3"/>
          <c:w val="0.60616731301436777"/>
          <c:h val="0.16230813063781446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Прооперированно больных (операций)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609638202447668"/>
          <c:y val="0.23499803400239663"/>
          <c:w val="0.85557862466646661"/>
          <c:h val="0.59398919637507486"/>
        </c:manualLayout>
      </c:layout>
      <c:lineChart>
        <c:grouping val="standard"/>
        <c:varyColors val="0"/>
        <c:ser>
          <c:idx val="0"/>
          <c:order val="0"/>
          <c:tx>
            <c:strRef>
              <c:f>'2_Дневной стац _017'!$A$38:$D$38</c:f>
              <c:strCache>
                <c:ptCount val="1"/>
                <c:pt idx="0">
                  <c:v>Прооперированно больных (операций) 97 94 26</c:v>
                </c:pt>
              </c:strCache>
            </c:strRef>
          </c:tx>
          <c:dLbls>
            <c:dLbl>
              <c:idx val="0"/>
              <c:layout>
                <c:manualLayout>
                  <c:x val="-3.8341150500185966E-2"/>
                  <c:y val="-7.1436236128130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8789764100285156E-2"/>
                  <c:y val="-7.6931331214909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1121534000247021E-3"/>
                  <c:y val="-3.2970570520675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'2_Дневной стац _017'!$E$37:$G$37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'2_Дневной стац _017'!$E$38:$G$38</c:f>
              <c:numCache>
                <c:formatCode>General</c:formatCode>
                <c:ptCount val="3"/>
                <c:pt idx="0">
                  <c:v>94</c:v>
                </c:pt>
                <c:pt idx="1">
                  <c:v>145</c:v>
                </c:pt>
                <c:pt idx="2">
                  <c:v>293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692608"/>
        <c:axId val="112997504"/>
      </c:lineChart>
      <c:catAx>
        <c:axId val="11269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2997504"/>
        <c:crosses val="autoZero"/>
        <c:auto val="1"/>
        <c:lblAlgn val="ctr"/>
        <c:lblOffset val="100"/>
        <c:noMultiLvlLbl val="0"/>
      </c:catAx>
      <c:valAx>
        <c:axId val="112997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12692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059186660419376E-2"/>
          <c:y val="0.12758629655806566"/>
          <c:w val="0.74364693862187869"/>
          <c:h val="0.7414439175788978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Лист1!$Y$38</c:f>
              <c:strCache>
                <c:ptCount val="1"/>
                <c:pt idx="0">
                  <c:v>гинекология</c:v>
                </c:pt>
              </c:strCache>
            </c:strRef>
          </c:tx>
          <c:dLbls>
            <c:dLbl>
              <c:idx val="0"/>
              <c:layout>
                <c:manualLayout>
                  <c:x val="-7.089439204613994E-2"/>
                  <c:y val="-2.1411564292420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942088560208341E-2"/>
                  <c:y val="-4.1277919474668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0060749583469002E-3"/>
                  <c:y val="-5.5699421197209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Лист1!$Z$37:$AB$37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Лист1!$Z$38:$AB$38</c:f>
              <c:numCache>
                <c:formatCode>0.00%</c:formatCode>
                <c:ptCount val="3"/>
                <c:pt idx="0">
                  <c:v>0.64600000000000002</c:v>
                </c:pt>
                <c:pt idx="1">
                  <c:v>0.65500000000000003</c:v>
                </c:pt>
                <c:pt idx="2">
                  <c:v>0.66800000000000004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Лист1!$Y$39</c:f>
              <c:strCache>
                <c:ptCount val="1"/>
                <c:pt idx="0">
                  <c:v>хирургия</c:v>
                </c:pt>
              </c:strCache>
            </c:strRef>
          </c:tx>
          <c:dLbls>
            <c:dLbl>
              <c:idx val="0"/>
              <c:layout>
                <c:manualLayout>
                  <c:x val="-6.2729636237153746E-2"/>
                  <c:y val="-5.047532844934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942033034059857E-2"/>
                  <c:y val="-6.1733064517885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266457395930739E-2"/>
                  <c:y val="-2.9137285399661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Лист1!$Z$37:$AB$37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Лист1!$Z$39:$AB$39</c:f>
              <c:numCache>
                <c:formatCode>0.00%</c:formatCode>
                <c:ptCount val="3"/>
                <c:pt idx="0">
                  <c:v>0.48299999999999998</c:v>
                </c:pt>
                <c:pt idx="1">
                  <c:v>0.42799999999999999</c:v>
                </c:pt>
                <c:pt idx="2" formatCode="0%">
                  <c:v>0.53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Лист1!$Y$40</c:f>
              <c:strCache>
                <c:ptCount val="1"/>
                <c:pt idx="0">
                  <c:v>урология</c:v>
                </c:pt>
              </c:strCache>
            </c:strRef>
          </c:tx>
          <c:dLbls>
            <c:dLbl>
              <c:idx val="0"/>
              <c:layout>
                <c:manualLayout>
                  <c:x val="-6.4882242129446127E-2"/>
                  <c:y val="4.7679070517219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942088560208341E-2"/>
                  <c:y val="5.6288072010911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23726712130598E-2"/>
                  <c:y val="4.5913471487917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Лист1!$Z$37:$AB$37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Лист1!$Z$40:$AB$40</c:f>
              <c:numCache>
                <c:formatCode>0.00%</c:formatCode>
                <c:ptCount val="3"/>
                <c:pt idx="0">
                  <c:v>0.378</c:v>
                </c:pt>
                <c:pt idx="1">
                  <c:v>0.39900000000000002</c:v>
                </c:pt>
                <c:pt idx="2">
                  <c:v>0.48199999999999998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300992"/>
        <c:axId val="113302528"/>
      </c:lineChart>
      <c:catAx>
        <c:axId val="113300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3302528"/>
        <c:crosses val="autoZero"/>
        <c:auto val="1"/>
        <c:lblAlgn val="ctr"/>
        <c:lblOffset val="100"/>
        <c:noMultiLvlLbl val="0"/>
      </c:catAx>
      <c:valAx>
        <c:axId val="113302528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13300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175917116453627"/>
          <c:y val="0.13716095815061941"/>
          <c:w val="0.25680099659065864"/>
          <c:h val="0.4170868269538679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41A2D-2F80-465C-A93F-829CC44EB9B2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0F4F6-E3C3-4F06-9B74-B816C6C166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60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D6B1E-37CF-46B8-BFCB-D1364E48D509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D72BC-52A8-476E-B147-AF66DDF2EE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37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D72BC-52A8-476E-B147-AF66DDF2EE0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56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519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524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46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44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756CFDD-065C-495F-905A-2DA40213FA5B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92FA84-C1B2-419B-B7E5-D113C4281C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76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242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От Артёма\ЛОГОТИП, БАННЕР\ЛОГОТИП - копия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992"/>
            <a:ext cx="792088" cy="8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6"/>
          <p:cNvSpPr>
            <a:spLocks/>
          </p:cNvSpPr>
          <p:nvPr userDrawn="1"/>
        </p:nvSpPr>
        <p:spPr bwMode="auto">
          <a:xfrm>
            <a:off x="-9525" y="11336"/>
            <a:ext cx="9163050" cy="118541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satMod val="120000"/>
                  <a:lumMod val="32000"/>
                  <a:lumOff val="68000"/>
                  <a:alpha val="39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491880" y="6573019"/>
            <a:ext cx="88569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Arial Narrow" pitchFamily="34" charset="0"/>
              </a:rPr>
              <a:t>Краевое государственное бюджетное учреждение здравоохранения «Красноярская межрайонная клиническая больница №4»</a:t>
            </a:r>
            <a:endParaRPr lang="ru-RU" sz="9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Freeform 9"/>
          <p:cNvSpPr>
            <a:spLocks/>
          </p:cNvSpPr>
          <p:nvPr userDrawn="1"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satMod val="120000"/>
                  <a:lumMod val="38000"/>
                  <a:lumOff val="62000"/>
                  <a:alpha val="78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satMod val="130000"/>
                  <a:lumMod val="60000"/>
                  <a:lumOff val="40000"/>
                  <a:alpha val="39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"/>
          <p:cNvGrpSpPr/>
          <p:nvPr userDrawn="1"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5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-36512" y="6636988"/>
            <a:ext cx="8856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rgbClr val="0070C0"/>
                </a:solidFill>
                <a:latin typeface="Arial Narrow" pitchFamily="34" charset="0"/>
              </a:rPr>
              <a:t>Краевое государственное бюджетное учреждение здравоохранения «Красноярская межрайонная клиническая больница №4»</a:t>
            </a:r>
            <a:endParaRPr lang="ru-RU" sz="800" dirty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3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chart" Target="../charts/char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9.xml"/><Relationship Id="rId4" Type="http://schemas.openxmlformats.org/officeDocument/2006/relationships/chart" Target="../charts/char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11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916832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FrankRuehl" pitchFamily="34" charset="-79"/>
              </a:rPr>
              <a:t>ОСНОВНЫЕ ПОКАЗАТЕЛИ РАБОТЫ КГБУЗ «КМКБ №4» </a:t>
            </a:r>
          </a:p>
          <a:p>
            <a:pPr algn="ctr"/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FrankRuehl" pitchFamily="34" charset="-79"/>
              </a:rPr>
              <a:t>В 2017 ГОДУ</a:t>
            </a:r>
            <a:endParaRPr lang="ru-RU" sz="3600" b="1" i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  <a:cs typeface="FrankRuehl" pitchFamily="34" charset="-79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3001" y="5517232"/>
            <a:ext cx="3916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Шагеев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Т.А.</a:t>
            </a:r>
          </a:p>
          <a:p>
            <a:r>
              <a:rPr lang="ru-RU" sz="1400" i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з</a:t>
            </a:r>
            <a:r>
              <a:rPr lang="ru-RU" sz="1400" i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аместитель главного врача по ОМР</a:t>
            </a:r>
            <a:endParaRPr lang="ru-RU" sz="1400" i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88640"/>
            <a:ext cx="7587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«Красноярская  межрайонная клиническая больница №4»</a:t>
            </a:r>
            <a:endParaRPr lang="ru-RU" sz="1600" i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229600" cy="634082"/>
          </a:xfrm>
        </p:spPr>
        <p:txBody>
          <a:bodyPr/>
          <a:lstStyle/>
          <a:p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хирургическая активность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732425"/>
              </p:ext>
            </p:extLst>
          </p:nvPr>
        </p:nvGraphicFramePr>
        <p:xfrm>
          <a:off x="323528" y="836712"/>
          <a:ext cx="882047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95536" y="5229200"/>
            <a:ext cx="82089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Рост хирургической активности связан с уменьшением количества пациентов  консервативного профиля.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основании литературных данных: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хирургических отделений показатель хирургической активности должен быть не менее 70%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ля гинекологических отделений 55-60%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18096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/>
          <a:lstStyle/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г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инекология: оперативная работа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83190"/>
              </p:ext>
            </p:extLst>
          </p:nvPr>
        </p:nvGraphicFramePr>
        <p:xfrm>
          <a:off x="1619672" y="620688"/>
          <a:ext cx="750380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0263523"/>
              </p:ext>
            </p:extLst>
          </p:nvPr>
        </p:nvGraphicFramePr>
        <p:xfrm>
          <a:off x="3923928" y="4653136"/>
          <a:ext cx="5220072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183614"/>
              </p:ext>
            </p:extLst>
          </p:nvPr>
        </p:nvGraphicFramePr>
        <p:xfrm>
          <a:off x="22850" y="3068960"/>
          <a:ext cx="598931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Выгнутая вправо стрелка 1"/>
          <p:cNvSpPr/>
          <p:nvPr/>
        </p:nvSpPr>
        <p:spPr>
          <a:xfrm>
            <a:off x="6084168" y="3239820"/>
            <a:ext cx="2304256" cy="1431522"/>
          </a:xfrm>
          <a:prstGeom prst="curved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107504" y="836712"/>
            <a:ext cx="1440160" cy="1368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9668" y="119675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доступы</a:t>
            </a:r>
            <a:endParaRPr lang="ru-RU" b="1" i="1" dirty="0"/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1763688" y="5263026"/>
            <a:ext cx="2160240" cy="1368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96135" y="3617768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/>
              <a:t>гистерэктомии</a:t>
            </a:r>
            <a:endParaRPr lang="ru-RU" b="1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5589240"/>
            <a:ext cx="1735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/>
              <a:t>гистероскопии</a:t>
            </a:r>
            <a:endParaRPr lang="ru-RU" b="1" i="1" dirty="0"/>
          </a:p>
        </p:txBody>
      </p:sp>
      <p:pic>
        <p:nvPicPr>
          <p:cNvPr id="16" name="Picture 6" descr="http://st.depositphotos.com/1766753/2959/i/950/depositphotos_29595701-Eye-surge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263026"/>
            <a:ext cx="1584176" cy="130079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988840"/>
            <a:ext cx="16390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Удельный вес эндоскопических операций составляет 68%, 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LT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-17% </a:t>
            </a:r>
            <a:r>
              <a:rPr lang="en-US" sz="12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Vag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15%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7261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0718" y="188640"/>
            <a:ext cx="8229600" cy="634082"/>
          </a:xfrm>
        </p:spPr>
        <p:txBody>
          <a:bodyPr/>
          <a:lstStyle/>
          <a:p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хирургия: оперативная работа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915661"/>
              </p:ext>
            </p:extLst>
          </p:nvPr>
        </p:nvGraphicFramePr>
        <p:xfrm>
          <a:off x="1296086" y="640718"/>
          <a:ext cx="777128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1740317"/>
              </p:ext>
            </p:extLst>
          </p:nvPr>
        </p:nvGraphicFramePr>
        <p:xfrm>
          <a:off x="1763688" y="2775904"/>
          <a:ext cx="5184576" cy="1991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33780" y="2939696"/>
            <a:ext cx="2052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АППЕНДИЦИТ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4978864"/>
              </p:ext>
            </p:extLst>
          </p:nvPr>
        </p:nvGraphicFramePr>
        <p:xfrm>
          <a:off x="35098" y="4621778"/>
          <a:ext cx="3816822" cy="223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91956" y="4683890"/>
            <a:ext cx="849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ЖКБ</a:t>
            </a:r>
            <a:endParaRPr lang="ru-RU" sz="2000" b="1" i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4683890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ГРЫЖИ</a:t>
            </a:r>
            <a:endParaRPr lang="ru-RU" b="1" i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56500"/>
              </p:ext>
            </p:extLst>
          </p:nvPr>
        </p:nvGraphicFramePr>
        <p:xfrm>
          <a:off x="5394960" y="4683954"/>
          <a:ext cx="3814152" cy="2123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Выгнутая влево стрелка 10"/>
          <p:cNvSpPr/>
          <p:nvPr/>
        </p:nvSpPr>
        <p:spPr>
          <a:xfrm>
            <a:off x="107504" y="1108770"/>
            <a:ext cx="1080120" cy="10801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9992" y="1381418"/>
            <a:ext cx="10887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доступы</a:t>
            </a:r>
            <a:endParaRPr lang="ru-RU" sz="1600" b="1" i="1" dirty="0"/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6876256" y="2977130"/>
            <a:ext cx="2160240" cy="1675982"/>
          </a:xfrm>
          <a:prstGeom prst="curved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09924" y="3429000"/>
            <a:ext cx="1088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Виды операций</a:t>
            </a:r>
            <a:endParaRPr lang="ru-RU" sz="1600" b="1" i="1" dirty="0"/>
          </a:p>
        </p:txBody>
      </p:sp>
      <p:pic>
        <p:nvPicPr>
          <p:cNvPr id="15" name="Picture 2" descr="http://ayti.cookingrecipestheworld.com/file/meditsinskiy-hirurgicheskiy-spravochnik-21545-smal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62184" y="5040616"/>
            <a:ext cx="1800200" cy="147694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69992" y="3352055"/>
            <a:ext cx="2113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LS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аппендэктомий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46%, осложненных аппендицитов с перитонитом 40(30%)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51560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229600" cy="634082"/>
          </a:xfrm>
        </p:spPr>
        <p:txBody>
          <a:bodyPr/>
          <a:lstStyle/>
          <a:p>
            <a:r>
              <a:rPr lang="ru-RU" sz="2400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у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рология: оперативная работа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8521229"/>
              </p:ext>
            </p:extLst>
          </p:nvPr>
        </p:nvGraphicFramePr>
        <p:xfrm>
          <a:off x="5462854" y="4490784"/>
          <a:ext cx="3816424" cy="2037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04248" y="4100453"/>
            <a:ext cx="16866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БЕРЕМЕННЫЕ</a:t>
            </a:r>
            <a:endParaRPr lang="ru-RU" sz="16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877272"/>
            <a:ext cx="4788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поводу гнойного пиелонефрита проведено </a:t>
            </a:r>
            <a:r>
              <a:rPr lang="ru-RU" sz="14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нефрэктомий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2017г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– 55%, в 2016 25 – 75%, в 2014 20-67%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892403"/>
              </p:ext>
            </p:extLst>
          </p:nvPr>
        </p:nvGraphicFramePr>
        <p:xfrm>
          <a:off x="2159224" y="980728"/>
          <a:ext cx="69847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328265"/>
              </p:ext>
            </p:extLst>
          </p:nvPr>
        </p:nvGraphicFramePr>
        <p:xfrm>
          <a:off x="107504" y="3717032"/>
          <a:ext cx="5472608" cy="2046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Выгнутая влево стрелка 8"/>
          <p:cNvSpPr/>
          <p:nvPr/>
        </p:nvSpPr>
        <p:spPr>
          <a:xfrm>
            <a:off x="251520" y="1268760"/>
            <a:ext cx="1440160" cy="1368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159314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доступы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88224" y="6527978"/>
            <a:ext cx="1565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Снижение на 46%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83874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документ 7"/>
          <p:cNvSpPr/>
          <p:nvPr/>
        </p:nvSpPr>
        <p:spPr>
          <a:xfrm>
            <a:off x="5041900" y="927100"/>
            <a:ext cx="4002118" cy="3798044"/>
          </a:xfrm>
          <a:prstGeom prst="flowChart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/>
              <a:t>По </a:t>
            </a:r>
            <a:r>
              <a:rPr lang="ru-RU" sz="1400" dirty="0"/>
              <a:t>данным Госкомстата в настоящее время в нашей стране на десять семей приходится менее двенадцати детей, то есть почти в два раза меньше, чем требуется для простого воспроизводства населения. Это означает, что через каждое демографическое поколение, т. е. </a:t>
            </a:r>
            <a:r>
              <a:rPr lang="ru-RU" sz="1400" dirty="0" smtClean="0"/>
              <a:t> </a:t>
            </a:r>
            <a:r>
              <a:rPr lang="ru-RU" sz="1400" dirty="0"/>
              <a:t>через каждые двадцать пять лет, доля населения детородного возраста сократится </a:t>
            </a:r>
            <a:r>
              <a:rPr lang="ru-RU" sz="1400" dirty="0" smtClean="0"/>
              <a:t>вдвое</a:t>
            </a:r>
            <a:r>
              <a:rPr lang="ru-RU" sz="1400" dirty="0"/>
              <a:t>. </a:t>
            </a:r>
            <a:endParaRPr lang="ru-RU" sz="1400" dirty="0" smtClean="0"/>
          </a:p>
          <a:p>
            <a:r>
              <a:rPr lang="ru-RU" sz="1400" dirty="0" smtClean="0"/>
              <a:t>В </a:t>
            </a:r>
            <a:r>
              <a:rPr lang="ru-RU" sz="1400" dirty="0"/>
              <a:t>нашей стране сейчас проживает </a:t>
            </a:r>
            <a:r>
              <a:rPr lang="ru-RU" sz="1400" dirty="0" smtClean="0"/>
              <a:t>144 </a:t>
            </a:r>
            <a:r>
              <a:rPr lang="ru-RU" sz="1400" dirty="0"/>
              <a:t>млн. человек, через 25 лет демографические потери составят 20-22 млн., а еще через 25 лет — 45-50 млн. человек, то есть через 50 лет в России будет проживать менее ста миллионов человек.</a:t>
            </a:r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24578" name="Picture 2" descr="http://rodkom.org/wp-content/uploads/2013/12/Pro-Li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94509"/>
            <a:ext cx="4717758" cy="3643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118" y="188640"/>
            <a:ext cx="8229600" cy="917596"/>
          </a:xfrm>
        </p:spPr>
        <p:txBody>
          <a:bodyPr/>
          <a:lstStyle/>
          <a:p>
            <a:r>
              <a:rPr lang="ru-RU" sz="3600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сохраненные беременности</a:t>
            </a:r>
            <a:endParaRPr lang="ru-RU" sz="3600" i="1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29256" y="1357298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343655"/>
              </p:ext>
            </p:extLst>
          </p:nvPr>
        </p:nvGraphicFramePr>
        <p:xfrm>
          <a:off x="107504" y="3717032"/>
          <a:ext cx="9036496" cy="295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84390" y="6489339"/>
            <a:ext cx="3368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Снижение на 15% как по КС так и по ДС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33546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964" y="260648"/>
            <a:ext cx="4569752" cy="562074"/>
          </a:xfrm>
        </p:spPr>
        <p:txBody>
          <a:bodyPr/>
          <a:lstStyle/>
          <a:p>
            <a:r>
              <a:rPr lang="ru-RU" sz="3600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аборты</a:t>
            </a:r>
            <a:br>
              <a:rPr lang="ru-RU" sz="3600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endParaRPr lang="ru-RU" sz="3600" i="1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8322" y="5232449"/>
            <a:ext cx="8546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По данным Росстата 57% всех беременностей заканчивается абортом. </a:t>
            </a:r>
          </a:p>
          <a:p>
            <a:pPr algn="just"/>
            <a:r>
              <a:rPr lang="ru-RU" sz="1200" dirty="0" smtClean="0"/>
              <a:t>В итоге аборты превышают рождаемость в Российской Федерации более чем в 2 раза.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03054" y="2852937"/>
            <a:ext cx="1907704" cy="20162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По ВОЗ в </a:t>
            </a:r>
            <a:r>
              <a:rPr lang="ru-RU" sz="1400" dirty="0"/>
              <a:t>России, </a:t>
            </a:r>
            <a:r>
              <a:rPr lang="ru-RU" sz="1400" dirty="0" smtClean="0"/>
              <a:t>на фармакологический аборт </a:t>
            </a:r>
            <a:r>
              <a:rPr lang="ru-RU" sz="1400" dirty="0"/>
              <a:t>приходится 2</a:t>
            </a:r>
            <a:r>
              <a:rPr lang="ru-RU" sz="1400" dirty="0" smtClean="0"/>
              <a:t>8%</a:t>
            </a:r>
            <a:r>
              <a:rPr lang="ru-RU" sz="1400" dirty="0"/>
              <a:t> от всех абортов — тогда как в странах Европы этот показатель достигает 80 </a:t>
            </a:r>
            <a:r>
              <a:rPr lang="ru-RU" sz="1400" dirty="0" smtClean="0"/>
              <a:t>%.</a:t>
            </a:r>
            <a:endParaRPr lang="ru-RU" dirty="0" smtClean="0"/>
          </a:p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8268842"/>
              </p:ext>
            </p:extLst>
          </p:nvPr>
        </p:nvGraphicFramePr>
        <p:xfrm>
          <a:off x="32409" y="2348879"/>
          <a:ext cx="7668344" cy="2629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18322" y="1369244"/>
            <a:ext cx="5017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(медицинские </a:t>
            </a: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легальные до 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12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нед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. </a:t>
            </a:r>
            <a:r>
              <a:rPr lang="ru-RU" sz="1200" i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Хирургические и медикаментозные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)</a:t>
            </a:r>
            <a:endParaRPr lang="ru-RU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23621"/>
              </p:ext>
            </p:extLst>
          </p:nvPr>
        </p:nvGraphicFramePr>
        <p:xfrm>
          <a:off x="4402810" y="3309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6954" y="5726717"/>
            <a:ext cx="7529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По материалам опроса (ВЦИОМ) - </a:t>
            </a:r>
            <a:r>
              <a:rPr lang="ru-RU" sz="1200" dirty="0"/>
              <a:t>о</a:t>
            </a:r>
            <a:r>
              <a:rPr lang="ru-RU" sz="1200" dirty="0" smtClean="0"/>
              <a:t>сновная </a:t>
            </a:r>
            <a:r>
              <a:rPr lang="ru-RU" sz="1200" dirty="0"/>
              <a:t>причина абортов в России - финансовые проблемы </a:t>
            </a:r>
            <a:r>
              <a:rPr lang="ru-RU" sz="1200" dirty="0" smtClean="0"/>
              <a:t>(50</a:t>
            </a:r>
            <a:r>
              <a:rPr lang="ru-RU" sz="1200" dirty="0"/>
              <a:t>%). </a:t>
            </a:r>
            <a:endParaRPr lang="ru-RU" sz="1200" dirty="0" smtClean="0"/>
          </a:p>
          <a:p>
            <a:r>
              <a:rPr lang="ru-RU" sz="1200" dirty="0" smtClean="0"/>
              <a:t>На </a:t>
            </a:r>
            <a:r>
              <a:rPr lang="ru-RU" sz="1200" dirty="0"/>
              <a:t>втором месте - боязнь за будущее ребенка (21%). </a:t>
            </a:r>
            <a:endParaRPr lang="ru-RU" sz="1200" dirty="0" smtClean="0"/>
          </a:p>
          <a:p>
            <a:r>
              <a:rPr lang="ru-RU" sz="1200" dirty="0" smtClean="0"/>
              <a:t>На </a:t>
            </a:r>
            <a:r>
              <a:rPr lang="ru-RU" sz="1200" dirty="0"/>
              <a:t>третьем - жилищные проблемы </a:t>
            </a:r>
            <a:r>
              <a:rPr lang="ru-RU" sz="1200" dirty="0" smtClean="0"/>
              <a:t>(20%). </a:t>
            </a:r>
          </a:p>
          <a:p>
            <a:r>
              <a:rPr lang="ru-RU" sz="1200" dirty="0" smtClean="0"/>
              <a:t>Остальные 9%  </a:t>
            </a:r>
            <a:r>
              <a:rPr lang="ru-RU" sz="1200" dirty="0"/>
              <a:t>процентов </a:t>
            </a:r>
            <a:r>
              <a:rPr lang="ru-RU" sz="1200" dirty="0" smtClean="0"/>
              <a:t>делают </a:t>
            </a:r>
            <a:r>
              <a:rPr lang="ru-RU" sz="1200" dirty="0"/>
              <a:t>аборт, потому что он доступнее, чем  контрацепция.</a:t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41719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521" y="3212976"/>
            <a:ext cx="8676456" cy="432048"/>
          </a:xfrm>
        </p:spPr>
        <p:txBody>
          <a:bodyPr/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медикаментозное завершение абортивной беременности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642784"/>
              </p:ext>
            </p:extLst>
          </p:nvPr>
        </p:nvGraphicFramePr>
        <p:xfrm>
          <a:off x="323528" y="3789040"/>
          <a:ext cx="8501123" cy="28465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278739"/>
                <a:gridCol w="1080120"/>
                <a:gridCol w="1080120"/>
                <a:gridCol w="1008112"/>
                <a:gridCol w="1008112"/>
                <a:gridCol w="1045920"/>
              </a:tblGrid>
              <a:tr h="548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2000" i="1" dirty="0" smtClean="0"/>
                        <a:t>НОЗОЛОГИИ</a:t>
                      </a:r>
                      <a:r>
                        <a:rPr lang="ru-RU" sz="2000" i="1" baseline="0" dirty="0" smtClean="0"/>
                        <a:t>   </a:t>
                      </a:r>
                      <a:r>
                        <a:rPr lang="ru-RU" sz="2000" i="1" dirty="0" smtClean="0"/>
                        <a:t>(стационар)</a:t>
                      </a:r>
                      <a:endParaRPr lang="ru-RU" sz="2000" i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2000" i="1" dirty="0" smtClean="0"/>
                        <a:t>2013</a:t>
                      </a:r>
                      <a:r>
                        <a:rPr lang="ru-RU" sz="2000" i="1" baseline="0" dirty="0" smtClean="0"/>
                        <a:t> </a:t>
                      </a:r>
                      <a:endParaRPr lang="ru-RU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2000" i="1" dirty="0" smtClean="0"/>
                        <a:t>2014</a:t>
                      </a:r>
                      <a:endParaRPr lang="ru-RU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2000" i="1" dirty="0" smtClean="0"/>
                        <a:t>2015</a:t>
                      </a:r>
                      <a:endParaRPr lang="ru-RU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i="1" dirty="0" smtClean="0"/>
                        <a:t>2016 </a:t>
                      </a:r>
                      <a:endParaRPr lang="ru-RU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ru-RU" sz="2000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419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Несостоявшийся выкидыш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112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487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 fontAlgn="b"/>
                      <a:r>
                        <a:rPr lang="ru-RU" sz="1800" u="none" strike="noStrike" dirty="0" smtClean="0"/>
                        <a:t>872 </a:t>
                      </a:r>
                      <a:r>
                        <a:rPr lang="ru-RU" sz="1400" u="none" strike="noStrike" dirty="0" smtClean="0"/>
                        <a:t>(52%)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976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(67%)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956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(66%)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4147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Самопроизвольный аборт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35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96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 fontAlgn="b"/>
                      <a:r>
                        <a:rPr lang="ru-RU" sz="1800" u="none" strike="noStrike" dirty="0" smtClean="0"/>
                        <a:t>134 </a:t>
                      </a:r>
                      <a:r>
                        <a:rPr lang="ru-RU" sz="1400" u="none" strike="noStrike" dirty="0" smtClean="0"/>
                        <a:t>(15%)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179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(22%)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164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(27%)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4178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Прерывания по мед. показаниям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32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/>
                      <a:endParaRPr lang="ru-RU" sz="1800" dirty="0" smtClean="0"/>
                    </a:p>
                    <a:p>
                      <a:pPr algn="ctr"/>
                      <a:r>
                        <a:rPr lang="ru-RU" sz="1800" dirty="0" smtClean="0"/>
                        <a:t>19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 fontAlgn="b"/>
                      <a:r>
                        <a:rPr lang="ru-RU" sz="1800" u="none" strike="noStrike" dirty="0"/>
                        <a:t>30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532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Неуточненный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аборт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13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3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 fontAlgn="b"/>
                      <a:r>
                        <a:rPr lang="ru-RU" sz="1800" u="none" strike="noStrike" dirty="0"/>
                        <a:t>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458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ИТОГ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192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605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</a:defRPr>
                      </a:lvl9pPr>
                    </a:lstStyle>
                    <a:p>
                      <a:pPr algn="ctr" fontAlgn="b"/>
                      <a:r>
                        <a:rPr lang="ru-RU" sz="1800" u="none" strike="noStrike" dirty="0" smtClean="0"/>
                        <a:t>1045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1178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1156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619944" y="260648"/>
            <a:ext cx="8229600" cy="6480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беременность с абортивным исходом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260659"/>
              </p:ext>
            </p:extLst>
          </p:nvPr>
        </p:nvGraphicFramePr>
        <p:xfrm>
          <a:off x="-31169" y="764704"/>
          <a:ext cx="914400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0501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6215106" cy="571504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бесплодие</a:t>
            </a:r>
            <a:endParaRPr lang="ru-RU" sz="3600" b="1" i="1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5445224"/>
            <a:ext cx="86439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"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КДО программа ЭКО проведена 241-ой пациентке, беременность наступила у 95 (39,9%). </a:t>
            </a:r>
          </a:p>
          <a:p>
            <a:pPr marL="53975"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по КДО прошло 853 пациентки беременность наступила у 409 (47,9%)</a:t>
            </a:r>
          </a:p>
          <a:p>
            <a:pPr marL="53975"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в 2017 г. Красноярске, комиссией по отбору на ЭКО рассмотрено 2061 (в 2016г – 1510) случаев (подготовленных документов)  Одобрено и направлено 1564 (в 2016г. – 1203) пациентки. </a:t>
            </a:r>
          </a:p>
          <a:p>
            <a:pPr marL="53975"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Наступила беременность у 447 – 34,2%, в 2016г - 273 человек  ( 25%).</a:t>
            </a:r>
          </a:p>
        </p:txBody>
      </p:sp>
      <p:sp>
        <p:nvSpPr>
          <p:cNvPr id="8" name="Выгнутая влево стрелка 7"/>
          <p:cNvSpPr/>
          <p:nvPr/>
        </p:nvSpPr>
        <p:spPr>
          <a:xfrm>
            <a:off x="285720" y="3143248"/>
            <a:ext cx="1303024" cy="1571636"/>
          </a:xfrm>
          <a:prstGeom prst="curvedRightArrow">
            <a:avLst>
              <a:gd name="adj1" fmla="val 40359"/>
              <a:gd name="adj2" fmla="val 60307"/>
              <a:gd name="adj3" fmla="val 25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направленно</a:t>
            </a:r>
          </a:p>
          <a:p>
            <a:pPr algn="ctr"/>
            <a:endParaRPr lang="ru-RU" sz="14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ЭКО 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269162"/>
              </p:ext>
            </p:extLst>
          </p:nvPr>
        </p:nvGraphicFramePr>
        <p:xfrm>
          <a:off x="1403648" y="3501008"/>
          <a:ext cx="7632848" cy="1875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970425"/>
              </p:ext>
            </p:extLst>
          </p:nvPr>
        </p:nvGraphicFramePr>
        <p:xfrm>
          <a:off x="937232" y="980728"/>
          <a:ext cx="752320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61830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54032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летальность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1015704"/>
              </p:ext>
            </p:extLst>
          </p:nvPr>
        </p:nvGraphicFramePr>
        <p:xfrm>
          <a:off x="1763688" y="3140968"/>
          <a:ext cx="8496944" cy="1595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28846"/>
              </p:ext>
            </p:extLst>
          </p:nvPr>
        </p:nvGraphicFramePr>
        <p:xfrm>
          <a:off x="611560" y="764704"/>
          <a:ext cx="8280919" cy="2314956"/>
        </p:xfrm>
        <a:graphic>
          <a:graphicData uri="http://schemas.openxmlformats.org/drawingml/2006/table">
            <a:tbl>
              <a:tblPr/>
              <a:tblGrid>
                <a:gridCol w="3168352"/>
                <a:gridCol w="1080120"/>
                <a:gridCol w="1152128"/>
                <a:gridCol w="1008112"/>
                <a:gridCol w="930264"/>
                <a:gridCol w="941943"/>
              </a:tblGrid>
              <a:tr h="228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latin typeface="Calibri"/>
                          <a:ea typeface="Calibri"/>
                          <a:cs typeface="Times New Roman"/>
                        </a:rPr>
                        <a:t>нозологии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2013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2015</a:t>
                      </a: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Злокачественные новообразования </a:t>
                      </a: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endParaRPr lang="ru-RU" sz="14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 </a:t>
                      </a:r>
                      <a:r>
                        <a:rPr lang="ru-RU" sz="11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(28%)</a:t>
                      </a: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2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Заболевания </a:t>
                      </a:r>
                      <a:r>
                        <a:rPr lang="ru-RU" sz="1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серд-сосуд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системы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 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 </a:t>
                      </a:r>
                      <a:r>
                        <a:rPr lang="ru-RU" sz="11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(21%)</a:t>
                      </a: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Заболевания дыхательных путей </a:t>
                      </a: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 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Заболевания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ЖКТ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 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 </a:t>
                      </a:r>
                      <a:r>
                        <a:rPr lang="ru-RU" sz="11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(26%)</a:t>
                      </a: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Заболевания </a:t>
                      </a:r>
                      <a:r>
                        <a:rPr lang="ru-RU" sz="1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моч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системы </a:t>
                      </a: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 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</a:t>
                      </a:r>
                      <a:r>
                        <a:rPr lang="ru-RU" sz="11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(10%)</a:t>
                      </a: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Травмы  отравления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</a:t>
                      </a:r>
                      <a:r>
                        <a:rPr lang="ru-RU" sz="11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(5%)</a:t>
                      </a: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Инфекции (ВИЧ, </a:t>
                      </a:r>
                      <a:r>
                        <a:rPr lang="ru-RU" sz="1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эхинок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 </a:t>
                      </a:r>
                      <a:r>
                        <a:rPr lang="ru-RU" sz="11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(5%)</a:t>
                      </a:r>
                      <a:endParaRPr lang="ru-RU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28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92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3284984"/>
            <a:ext cx="1907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ea typeface="Calibri"/>
                <a:cs typeface="Times New Roman"/>
              </a:rPr>
              <a:t>Общебольничная летальность составляет из года в год 0,4% Средняя </a:t>
            </a:r>
            <a:r>
              <a:rPr lang="ru-RU" sz="1200" dirty="0">
                <a:ea typeface="Calibri"/>
                <a:cs typeface="Times New Roman"/>
              </a:rPr>
              <a:t>летальность по  </a:t>
            </a:r>
          </a:p>
          <a:p>
            <a:r>
              <a:rPr lang="ru-RU" sz="1200" dirty="0">
                <a:cs typeface="Times New Roman"/>
              </a:rPr>
              <a:t>Взрослым стационарам  в РФ 1,5%</a:t>
            </a:r>
          </a:p>
          <a:p>
            <a:r>
              <a:rPr lang="ru-RU" sz="1200" dirty="0">
                <a:cs typeface="Times New Roman"/>
              </a:rPr>
              <a:t>1.Сепсис, 2.новообр, 3.сердсосуд.</a:t>
            </a:r>
            <a:endParaRPr lang="ru-RU" sz="1200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5854199"/>
              </p:ext>
            </p:extLst>
          </p:nvPr>
        </p:nvGraphicFramePr>
        <p:xfrm>
          <a:off x="-180528" y="4725144"/>
          <a:ext cx="5868144" cy="2068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940152" y="5549096"/>
            <a:ext cx="27923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cs typeface="Times New Roman"/>
              </a:rPr>
              <a:t>Летальные случаи  категории до 50 лет:</a:t>
            </a:r>
          </a:p>
          <a:p>
            <a:r>
              <a:rPr lang="ru-RU" sz="1200" dirty="0" smtClean="0">
                <a:cs typeface="Times New Roman"/>
              </a:rPr>
              <a:t>- ВИЧ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cs typeface="Times New Roman"/>
              </a:rPr>
              <a:t>Криминальные травмы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cs typeface="Times New Roman"/>
              </a:rPr>
              <a:t>Онкология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cs typeface="Times New Roman"/>
              </a:rPr>
              <a:t>Цирроз и ЖКК 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4736334"/>
            <a:ext cx="1918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возрастные категории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668418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147078" cy="562074"/>
          </a:xfrm>
        </p:spPr>
        <p:txBody>
          <a:bodyPr/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КСГ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578379"/>
              </p:ext>
            </p:extLst>
          </p:nvPr>
        </p:nvGraphicFramePr>
        <p:xfrm>
          <a:off x="674460" y="647834"/>
          <a:ext cx="856895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831893"/>
              </p:ext>
            </p:extLst>
          </p:nvPr>
        </p:nvGraphicFramePr>
        <p:xfrm>
          <a:off x="395536" y="3789040"/>
          <a:ext cx="8496944" cy="2311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83568" y="3312130"/>
            <a:ext cx="7920880" cy="4520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Удельный вес количества и стоимости КСГ по профилям мед помощи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" y="1412776"/>
            <a:ext cx="1619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Общая сумма оплаченных КСГ в 2017г. составляет: 348,3 млн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4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-99392"/>
            <a:ext cx="5724128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17" y="1916832"/>
            <a:ext cx="1992320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815" y="620688"/>
            <a:ext cx="38519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</a:pPr>
            <a:r>
              <a:rPr lang="ru-RU" b="1" i="1" dirty="0" smtClean="0">
                <a:solidFill>
                  <a:srgbClr val="0070C0"/>
                </a:solidFill>
                <a:latin typeface="Arial Black" pitchFamily="34" charset="0"/>
                <a:cs typeface="Arial" charset="0"/>
              </a:rPr>
              <a:t>          НАША </a:t>
            </a:r>
            <a:r>
              <a:rPr lang="ru-RU" b="1" i="1" dirty="0">
                <a:solidFill>
                  <a:srgbClr val="0070C0"/>
                </a:solidFill>
                <a:latin typeface="Arial Black" pitchFamily="34" charset="0"/>
                <a:cs typeface="Arial" charset="0"/>
              </a:rPr>
              <a:t>ГЛАВНАЯ </a:t>
            </a:r>
            <a:r>
              <a:rPr lang="ru-RU" b="1" i="1" dirty="0" smtClean="0">
                <a:solidFill>
                  <a:srgbClr val="0070C0"/>
                </a:solidFill>
                <a:latin typeface="Arial Black" pitchFamily="34" charset="0"/>
                <a:cs typeface="Arial" charset="0"/>
              </a:rPr>
              <a:t>  			ЦЕЛЬ</a:t>
            </a:r>
            <a:r>
              <a:rPr lang="ru-RU" b="1" i="1" dirty="0">
                <a:solidFill>
                  <a:srgbClr val="0070C0"/>
                </a:solidFill>
                <a:latin typeface="Arial Black" pitchFamily="34" charset="0"/>
                <a:cs typeface="Arial" charset="0"/>
              </a:rPr>
              <a:t>:</a:t>
            </a:r>
          </a:p>
          <a:p>
            <a:pPr>
              <a:spcBef>
                <a:spcPct val="0"/>
              </a:spcBef>
              <a:buClr>
                <a:srgbClr val="0070C0"/>
              </a:buClr>
            </a:pPr>
            <a:r>
              <a:rPr lang="ru-RU" sz="1400" b="1" dirty="0" smtClean="0">
                <a:latin typeface="Arial" charset="0"/>
                <a:cs typeface="Arial" charset="0"/>
              </a:rPr>
              <a:t>     Оказание своевременной, высококвалифицированной </a:t>
            </a:r>
          </a:p>
          <a:p>
            <a:pPr>
              <a:spcBef>
                <a:spcPct val="0"/>
              </a:spcBef>
              <a:buClr>
                <a:srgbClr val="0070C0"/>
              </a:buClr>
            </a:pPr>
            <a:r>
              <a:rPr lang="ru-RU" sz="1400" b="1" dirty="0" smtClean="0">
                <a:latin typeface="Arial" charset="0"/>
                <a:cs typeface="Arial" charset="0"/>
              </a:rPr>
              <a:t>и доступной медицинской </a:t>
            </a:r>
          </a:p>
          <a:p>
            <a:pPr>
              <a:spcBef>
                <a:spcPct val="0"/>
              </a:spcBef>
              <a:buClr>
                <a:srgbClr val="0070C0"/>
              </a:buClr>
            </a:pPr>
            <a:r>
              <a:rPr lang="ru-RU" sz="1400" b="1" dirty="0" smtClean="0">
                <a:latin typeface="Arial" charset="0"/>
                <a:cs typeface="Arial" charset="0"/>
              </a:rPr>
              <a:t>помощи на основе современных </a:t>
            </a:r>
          </a:p>
          <a:p>
            <a:pPr>
              <a:spcBef>
                <a:spcPct val="0"/>
              </a:spcBef>
              <a:buClr>
                <a:srgbClr val="0070C0"/>
              </a:buClr>
            </a:pPr>
            <a:r>
              <a:rPr lang="ru-RU" sz="1400" b="1" dirty="0" smtClean="0">
                <a:latin typeface="Arial" charset="0"/>
                <a:cs typeface="Arial" charset="0"/>
              </a:rPr>
              <a:t>методов диагностики и лечения</a:t>
            </a:r>
            <a:endParaRPr lang="ru-RU" sz="14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06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ru-RU" sz="3600" b="1" i="1" dirty="0" err="1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ксг</a:t>
            </a:r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/>
            </a:r>
            <a:b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</a:br>
            <a:endParaRPr lang="ru-RU" sz="2800" b="1" i="1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196526"/>
              </p:ext>
            </p:extLst>
          </p:nvPr>
        </p:nvGraphicFramePr>
        <p:xfrm>
          <a:off x="663950" y="1062091"/>
          <a:ext cx="6120680" cy="2222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674920" y="3575848"/>
            <a:ext cx="2796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(функция)  койки</a:t>
            </a:r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1688086"/>
              </p:ext>
            </p:extLst>
          </p:nvPr>
        </p:nvGraphicFramePr>
        <p:xfrm>
          <a:off x="4788024" y="3911482"/>
          <a:ext cx="4344435" cy="2416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6251154"/>
              </p:ext>
            </p:extLst>
          </p:nvPr>
        </p:nvGraphicFramePr>
        <p:xfrm>
          <a:off x="-23956" y="4096440"/>
          <a:ext cx="4572000" cy="2140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90454" y="3753884"/>
            <a:ext cx="2571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длительность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464" y="6237312"/>
            <a:ext cx="5337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длительность пребывания утвержденная предельным бюджетом</a:t>
            </a:r>
          </a:p>
          <a:p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Составляет: гинекология – 5,9 урология – 9,0 хирургия – 7,7 (2017-2018)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6319" y="692759"/>
            <a:ext cx="3140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сверхкороткие случаи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104993"/>
              </p:ext>
            </p:extLst>
          </p:nvPr>
        </p:nvGraphicFramePr>
        <p:xfrm>
          <a:off x="7156921" y="1677820"/>
          <a:ext cx="1846480" cy="921450"/>
        </p:xfrm>
        <a:graphic>
          <a:graphicData uri="http://schemas.openxmlformats.org/drawingml/2006/table">
            <a:tbl>
              <a:tblPr/>
              <a:tblGrid>
                <a:gridCol w="955069"/>
                <a:gridCol w="461185"/>
                <a:gridCol w="430226"/>
              </a:tblGrid>
              <a:tr h="2287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ru-RU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endParaRPr lang="ru-RU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Гинекология</a:t>
                      </a: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Урология</a:t>
                      </a: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60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Хирургия </a:t>
                      </a:r>
                      <a:endParaRPr lang="ru-RU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877" marR="64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073315" y="1340767"/>
            <a:ext cx="2013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i="1" dirty="0" err="1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сверхдлительные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2682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Онкология</a:t>
            </a:r>
            <a:endParaRPr lang="ru-RU" sz="3200" i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70360"/>
              </p:ext>
            </p:extLst>
          </p:nvPr>
        </p:nvGraphicFramePr>
        <p:xfrm>
          <a:off x="611560" y="1412776"/>
          <a:ext cx="820891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83768" y="1124744"/>
            <a:ext cx="3453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по выписным диагнозам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67956" y="4931195"/>
            <a:ext cx="558935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по </a:t>
            </a: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патологоанатомическому отделению </a:t>
            </a:r>
          </a:p>
          <a:p>
            <a:pPr algn="ctr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2017г.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Гинекология 160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Урология 39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Хирургия 13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92220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1.stranamam.ru/data/cache/2015feb/22/26/15127791_31293-65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08720"/>
            <a:ext cx="3500462" cy="22322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4248472" cy="648072"/>
          </a:xfrm>
        </p:spPr>
        <p:txBody>
          <a:bodyPr/>
          <a:lstStyle/>
          <a:p>
            <a:r>
              <a:rPr lang="ru-RU" sz="3600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жалобы</a:t>
            </a:r>
            <a:endParaRPr lang="ru-RU" sz="3600" i="1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0177945"/>
              </p:ext>
            </p:extLst>
          </p:nvPr>
        </p:nvGraphicFramePr>
        <p:xfrm>
          <a:off x="611560" y="3717032"/>
          <a:ext cx="77048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4529395"/>
              </p:ext>
            </p:extLst>
          </p:nvPr>
        </p:nvGraphicFramePr>
        <p:xfrm>
          <a:off x="3851920" y="795546"/>
          <a:ext cx="52920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88176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0"/>
            <a:ext cx="3888432" cy="571504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кадры</a:t>
            </a:r>
            <a:endParaRPr lang="ru-RU" b="1" i="1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1695" y="3027350"/>
            <a:ext cx="3019176" cy="276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Мед. сестры: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 категория</a:t>
            </a:r>
          </a:p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3044821"/>
            <a:ext cx="2535884" cy="2762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  <a:p>
            <a:pPr algn="ctr"/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Врачи: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 категория</a:t>
            </a:r>
          </a:p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539552" y="2535236"/>
            <a:ext cx="7929618" cy="460033"/>
          </a:xfrm>
          <a:prstGeom prst="downArrowCallout">
            <a:avLst>
              <a:gd name="adj1" fmla="val 25000"/>
              <a:gd name="adj2" fmla="val 449788"/>
              <a:gd name="adj3" fmla="val 25000"/>
              <a:gd name="adj4" fmla="val 6497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62990"/>
              </p:ext>
            </p:extLst>
          </p:nvPr>
        </p:nvGraphicFramePr>
        <p:xfrm>
          <a:off x="714347" y="692696"/>
          <a:ext cx="7530060" cy="1929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477"/>
                <a:gridCol w="1008112"/>
                <a:gridCol w="1080120"/>
                <a:gridCol w="1080120"/>
                <a:gridCol w="1080120"/>
                <a:gridCol w="1008111"/>
              </a:tblGrid>
              <a:tr h="526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категория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ВСЕГО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724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Высшая категория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Первая категория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Вторая категория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Без категории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304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ВРАЧИ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304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Средний </a:t>
                      </a:r>
                      <a:r>
                        <a:rPr lang="ru-RU" sz="1400" b="1" kern="1200" dirty="0" err="1">
                          <a:effectLst/>
                        </a:rPr>
                        <a:t>мед.персонал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63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304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Младший </a:t>
                      </a:r>
                      <a:r>
                        <a:rPr lang="ru-RU" sz="1400" b="1" kern="1200" dirty="0" err="1">
                          <a:effectLst/>
                        </a:rPr>
                        <a:t>мед.персонал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  <a:tr h="3171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Прочие специалисты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235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57288" y="2449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396500"/>
              </p:ext>
            </p:extLst>
          </p:nvPr>
        </p:nvGraphicFramePr>
        <p:xfrm>
          <a:off x="107504" y="4797152"/>
          <a:ext cx="4302146" cy="1930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316738"/>
              </p:ext>
            </p:extLst>
          </p:nvPr>
        </p:nvGraphicFramePr>
        <p:xfrm>
          <a:off x="4658558" y="4941168"/>
          <a:ext cx="4593961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55860"/>
              </p:ext>
            </p:extLst>
          </p:nvPr>
        </p:nvGraphicFramePr>
        <p:xfrm>
          <a:off x="0" y="3321037"/>
          <a:ext cx="4104456" cy="1760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718628"/>
              </p:ext>
            </p:extLst>
          </p:nvPr>
        </p:nvGraphicFramePr>
        <p:xfrm>
          <a:off x="5266928" y="3044821"/>
          <a:ext cx="3866025" cy="2155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7329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61094" y="548680"/>
            <a:ext cx="3498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242852">
                    <a:lumMod val="60000"/>
                    <a:lumOff val="40000"/>
                  </a:srgbClr>
                </a:solidFill>
                <a:latin typeface="Arial Black" pitchFamily="34" charset="0"/>
              </a:rPr>
              <a:t>ЗАКЛЮЧЕНИЕ</a:t>
            </a:r>
            <a:endParaRPr lang="ru-RU" sz="3200" b="1" i="1" dirty="0">
              <a:solidFill>
                <a:srgbClr val="242852">
                  <a:lumMod val="60000"/>
                  <a:lumOff val="40000"/>
                </a:srgbClr>
              </a:solidFill>
              <a:latin typeface="Arial Black" pitchFamily="34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1064452" y="4708395"/>
            <a:ext cx="7156292" cy="457200"/>
          </a:xfrm>
          <a:prstGeom prst="downArrowCallout">
            <a:avLst>
              <a:gd name="adj1" fmla="val 25000"/>
              <a:gd name="adj2" fmla="val 356343"/>
              <a:gd name="adj3" fmla="val 25000"/>
              <a:gd name="adj4" fmla="val 649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выполнение муниципального заказа и ПБ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064452" y="4248179"/>
            <a:ext cx="7156292" cy="457200"/>
          </a:xfrm>
          <a:prstGeom prst="downArrowCallout">
            <a:avLst>
              <a:gd name="adj1" fmla="val 25000"/>
              <a:gd name="adj2" fmla="val 356343"/>
              <a:gd name="adj3" fmla="val 25000"/>
              <a:gd name="adj4" fmla="val 649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н</a:t>
            </a:r>
            <a:r>
              <a:rPr lang="ru-RU" dirty="0" smtClean="0">
                <a:solidFill>
                  <a:prstClr val="white"/>
                </a:solidFill>
              </a:rPr>
              <a:t>едопущение жалоб и осложнений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1064452" y="5222422"/>
            <a:ext cx="7156292" cy="457200"/>
          </a:xfrm>
          <a:prstGeom prst="downArrowCallout">
            <a:avLst>
              <a:gd name="adj1" fmla="val 25000"/>
              <a:gd name="adj2" fmla="val 356343"/>
              <a:gd name="adj3" fmla="val 25000"/>
              <a:gd name="adj4" fmla="val 649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с</a:t>
            </a:r>
            <a:r>
              <a:rPr lang="ru-RU" dirty="0" smtClean="0">
                <a:solidFill>
                  <a:prstClr val="white"/>
                </a:solidFill>
              </a:rPr>
              <a:t>охранение коечного фонда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4452" y="5699503"/>
            <a:ext cx="7156291" cy="7171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развитие, освоение оперативной техники, внедрение новых методик и технологий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0218" y="1142793"/>
            <a:ext cx="6912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Franklin Gothic Medium" panose="020B0603020102020204" pitchFamily="34" charset="0"/>
              </a:rPr>
              <a:t>Результаты, которые мы получаем, находятся в прямой зависимости от усилий, которые мы прикладываем. </a:t>
            </a: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1064452" y="3593475"/>
            <a:ext cx="7156292" cy="590880"/>
          </a:xfrm>
          <a:prstGeom prst="downArrowCallout">
            <a:avLst>
              <a:gd name="adj1" fmla="val 25000"/>
              <a:gd name="adj2" fmla="val 356343"/>
              <a:gd name="adj3" fmla="val 25000"/>
              <a:gd name="adj4" fmla="val 649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лечение на основании клинических протоколов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1040788" y="3002595"/>
            <a:ext cx="7179956" cy="590880"/>
          </a:xfrm>
          <a:prstGeom prst="downArrowCallout">
            <a:avLst>
              <a:gd name="adj1" fmla="val 25000"/>
              <a:gd name="adj2" fmla="val 356343"/>
              <a:gd name="adj3" fmla="val 25000"/>
              <a:gd name="adj4" fmla="val 649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п</a:t>
            </a:r>
            <a:r>
              <a:rPr lang="ru-RU" dirty="0" smtClean="0">
                <a:solidFill>
                  <a:prstClr val="white"/>
                </a:solidFill>
              </a:rPr>
              <a:t>остоянное изучение нормативных документов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80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3" y="188640"/>
            <a:ext cx="8229600" cy="576064"/>
          </a:xfrm>
        </p:spPr>
        <p:txBody>
          <a:bodyPr/>
          <a:lstStyle/>
          <a:p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Направление работы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95535" y="908720"/>
            <a:ext cx="8424936" cy="576064"/>
          </a:xfrm>
          <a:prstGeom prst="downArrowCallout">
            <a:avLst>
              <a:gd name="adj1" fmla="val 25000"/>
              <a:gd name="adj2" fmla="val 283537"/>
              <a:gd name="adj3" fmla="val 25000"/>
              <a:gd name="adj4" fmla="val 649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ПОВЫШЕНИЕ ЭФФЕКТИВНОСТИ</a:t>
            </a:r>
            <a:endParaRPr lang="ru-RU" sz="1600" b="1" dirty="0">
              <a:solidFill>
                <a:schemeClr val="accent5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577" y="1581901"/>
            <a:ext cx="7776864" cy="48483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аккредитации, стандартизация, проведение внутреннего аудита</a:t>
            </a:r>
            <a:endParaRPr lang="ru-RU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1823" y="2174734"/>
            <a:ext cx="7790618" cy="125426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рамках тарифного соглашения:</a:t>
            </a:r>
          </a:p>
          <a:p>
            <a:pPr algn="just"/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-выполнение плановой нагрузки</a:t>
            </a:r>
          </a:p>
          <a:p>
            <a:pPr algn="just"/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-выполнение показателей работы койки</a:t>
            </a:r>
          </a:p>
          <a:p>
            <a:pPr algn="just"/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-исполнение предельного бюджета</a:t>
            </a:r>
          </a:p>
          <a:p>
            <a:pPr algn="just"/>
            <a:endParaRPr lang="ru-RU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25923" y="3573016"/>
            <a:ext cx="7776864" cy="3209298"/>
          </a:xfrm>
          <a:prstGeom prst="roundRect">
            <a:avLst>
              <a:gd name="adj" fmla="val 1027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работы</a:t>
            </a:r>
          </a:p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хирургической активности.</a:t>
            </a:r>
          </a:p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уменьшение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нагрузки за счет уменьшения большого количества случаев с низкой стоимостью </a:t>
            </a: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увеличения более дорогих случаев КСГ.</a:t>
            </a:r>
          </a:p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контроль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правильностью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кодировки услуг и соответствия стоимости при закрытии </a:t>
            </a: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эпизодов.</a:t>
            </a:r>
          </a:p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контроль законченных случаев по оплаченным реестрам.</a:t>
            </a:r>
            <a:endParaRPr lang="ru-RU" sz="16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провести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фактических размеров оплаты случаев оказанной мед. помощи по КСГ с реальными затратами.</a:t>
            </a:r>
          </a:p>
          <a:p>
            <a:pPr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показателя работы койки до 320-330 в год</a:t>
            </a: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молодых </a:t>
            </a: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</a:t>
            </a:r>
            <a:endParaRPr lang="ru-RU" sz="16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</a:pPr>
            <a:endParaRPr lang="ru-RU" sz="16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799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3" y="260648"/>
            <a:ext cx="8229600" cy="576064"/>
          </a:xfrm>
        </p:spPr>
        <p:txBody>
          <a:bodyPr/>
          <a:lstStyle/>
          <a:p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Направление работы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83538" y="1052736"/>
            <a:ext cx="8424936" cy="574618"/>
          </a:xfrm>
          <a:prstGeom prst="downArrowCallout">
            <a:avLst>
              <a:gd name="adj1" fmla="val 25000"/>
              <a:gd name="adj2" fmla="val 283537"/>
              <a:gd name="adj3" fmla="val 25000"/>
              <a:gd name="adj4" fmla="val 6497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1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ПОВЫШЕНИЕ ЭФФЕКТИВНОСТИ</a:t>
            </a:r>
            <a:endParaRPr lang="ru-RU" sz="1600" b="1" dirty="0">
              <a:solidFill>
                <a:schemeClr val="accent5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8998" y="3939357"/>
            <a:ext cx="7704856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стационарзамещающих</a:t>
            </a: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технологий,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хирургической активности внедрение </a:t>
            </a:r>
            <a:r>
              <a:rPr lang="en-US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endParaRPr lang="ru-RU" sz="16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552" y="1682967"/>
            <a:ext cx="7704856" cy="210607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внутренней системы контроля качества</a:t>
            </a:r>
          </a:p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 с приказом 203н  индикаторы качества</a:t>
            </a:r>
          </a:p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соблюдение стандартов и критериев (нормативных документов)</a:t>
            </a:r>
          </a:p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внутренних стандартов и алгоритмов</a:t>
            </a:r>
          </a:p>
          <a:p>
            <a:pPr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уменьшение </a:t>
            </a:r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осложнений</a:t>
            </a:r>
          </a:p>
          <a:p>
            <a:pPr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надлежащее оформление медицинских документов,</a:t>
            </a:r>
          </a:p>
          <a:p>
            <a:pPr>
              <a:spcBef>
                <a:spcPct val="20000"/>
              </a:spcBef>
            </a:pPr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соблюдение медицинской этики и деонтологии.</a:t>
            </a:r>
            <a:endParaRPr lang="ru-RU" sz="16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12383" y="4740106"/>
            <a:ext cx="3852428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внешних услуг</a:t>
            </a:r>
            <a:endParaRPr lang="ru-RU" sz="14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8998" y="4740106"/>
            <a:ext cx="3682961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платных услуг</a:t>
            </a:r>
            <a:endParaRPr lang="ru-RU" sz="14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9955" y="5373216"/>
            <a:ext cx="7704856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материально-технической базы, развитие </a:t>
            </a:r>
            <a:r>
              <a:rPr lang="ru-RU" sz="16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клининга</a:t>
            </a:r>
            <a:endParaRPr lang="ru-RU" sz="16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5029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eysystems.ru/services/img/NP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828799" cy="1819276"/>
          </a:xfrm>
          <a:prstGeom prst="rect">
            <a:avLst/>
          </a:prstGeom>
          <a:noFill/>
        </p:spPr>
      </p:pic>
      <p:sp>
        <p:nvSpPr>
          <p:cNvPr id="6" name="Блок-схема: несколько документов 5"/>
          <p:cNvSpPr/>
          <p:nvPr/>
        </p:nvSpPr>
        <p:spPr>
          <a:xfrm>
            <a:off x="457200" y="1447800"/>
            <a:ext cx="5562600" cy="457200"/>
          </a:xfrm>
          <a:prstGeom prst="flowChartMulti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Федеральные нормативные акты</a:t>
            </a:r>
            <a:endParaRPr lang="ru-RU" dirty="0"/>
          </a:p>
        </p:txBody>
      </p:sp>
      <p:sp>
        <p:nvSpPr>
          <p:cNvPr id="7" name="Блок-схема: несколько документов 6"/>
          <p:cNvSpPr/>
          <p:nvPr/>
        </p:nvSpPr>
        <p:spPr>
          <a:xfrm>
            <a:off x="762000" y="2514600"/>
            <a:ext cx="6019800" cy="533400"/>
          </a:xfrm>
          <a:prstGeom prst="flowChartMulti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Ведомственные нормативные акты</a:t>
            </a:r>
            <a:endParaRPr lang="ru-RU" dirty="0"/>
          </a:p>
        </p:txBody>
      </p:sp>
      <p:sp>
        <p:nvSpPr>
          <p:cNvPr id="8" name="Блок-схема: несколько документов 7"/>
          <p:cNvSpPr/>
          <p:nvPr/>
        </p:nvSpPr>
        <p:spPr>
          <a:xfrm>
            <a:off x="1828800" y="4953000"/>
            <a:ext cx="5562600" cy="609600"/>
          </a:xfrm>
          <a:prstGeom prst="flowChartMulti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Региональные нормативные акты</a:t>
            </a:r>
            <a:endParaRPr lang="ru-RU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81000" y="1950422"/>
            <a:ext cx="8151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269875" algn="l"/>
                <a:tab pos="45085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Федеральный Закон №323-ФЗ «Об основах охраны здоровья граждан в РФ».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269875" algn="l"/>
                <a:tab pos="45085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Федеральный закон №326-ФЗ «Об обязательном медицинском страховании в РФ».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" y="990600"/>
            <a:ext cx="1878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Конституция РФ</a:t>
            </a:r>
          </a:p>
          <a:p>
            <a:endParaRPr lang="ru-RU" sz="1600" dirty="0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5800" y="3048000"/>
            <a:ext cx="8229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98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269875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Приказ Минздрава РФ № 572н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«Об утверждении Порядка оказания медицинской помощи по профилю «акушерство и гинекология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2698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Приказ Минздрава РФ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 919н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«Об утверждении Порядка оказания медицинской помощи взрослому населению по профилю «анестезиология и реаниматология».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2698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Приказ Минздрава РФ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 922н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«Об утверждении Порядка оказания медицинской помощи взрослому населению по профилю «хирургия».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26987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Приказ Минздрава РФ  № 907н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«Об утверждении Порядка оказания медицинской помощи взрослому населению по профилю «урология».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752600" y="5638800"/>
            <a:ext cx="70104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698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2698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Приказ Минздрава Красноярского края № 387-орг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порядке оказания акушерско-гинекологической медицинской помощи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lvl="0" indent="2698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  <a:tabLst>
                <a:tab pos="269875" algn="l"/>
              </a:tabLst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Приказ Минздрава Красноярского края №  429-орг </a:t>
            </a:r>
            <a:r>
              <a:rPr lang="ru-RU" sz="14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порядке оказания  мед помощи по профилю хирургия».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548680"/>
            <a:ext cx="5184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НОРМАТИВНАЯ БАЗА</a:t>
            </a:r>
          </a:p>
        </p:txBody>
      </p:sp>
    </p:spTree>
    <p:extLst>
      <p:ext uri="{BB962C8B-B14F-4D97-AF65-F5344CB8AC3E}">
        <p14:creationId xmlns:p14="http://schemas.microsoft.com/office/powerpoint/2010/main" val="22530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2646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НОРМАТИВНАЯ </a:t>
            </a:r>
            <a:r>
              <a:rPr lang="ru-RU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БАЗА</a:t>
            </a:r>
            <a:br>
              <a:rPr lang="ru-RU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протоколы и стандарты МЗ РФ</a:t>
            </a:r>
            <a:endParaRPr lang="ru-RU" sz="2000" i="1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6115" y="1196752"/>
            <a:ext cx="29982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кушерство и гинекология</a:t>
            </a:r>
          </a:p>
          <a:p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133893" y="1618912"/>
            <a:ext cx="3049554" cy="5122456"/>
          </a:xfrm>
          <a:prstGeom prst="round1Rect">
            <a:avLst>
              <a:gd name="adj" fmla="val 397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Миома матки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Медикаментозное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прерыв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бер-ти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Выкидыш в ранние сроки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Эндометриоз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Преждевременные роды</a:t>
            </a:r>
          </a:p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Гестационный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СД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Роды в затылочном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предл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Кесарево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сечение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Разрыв матки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Кровесберегающие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технолог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акуш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Кровесберегающие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технолог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гин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Профилактика тромбоэмболий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ГВЗ и сепсис в акушерстве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Акушерские кровотечения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СПКЯ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Мед эвакуация беременных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Мед эвакуация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преждевр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родов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Анафилактический шок в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акуш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Менопаузальн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гормонотерапия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ВИЧ при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беременности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Гипертензия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преэклампсия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Внематочная беременность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Сепсис в акушерстве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Тазовое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предлежание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узкий таз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>
            <a:off x="3358068" y="1612250"/>
            <a:ext cx="2726100" cy="3256910"/>
          </a:xfrm>
          <a:prstGeom prst="round1Rect">
            <a:avLst>
              <a:gd name="adj" fmla="val 397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Острый аппендицит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Острая опухолевая кишечная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непр-ть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Остраая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неопухолевая кишечная  непроходимость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Острый панкреатит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Хронический панкреатит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Острый холецистит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Кровотеч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из вен пищевода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Язвенные кровотечения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Прободная язва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Травматическое повреждение органов брюшной полости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85346" y="1196752"/>
            <a:ext cx="1164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хирургия</a:t>
            </a:r>
            <a:endParaRPr lang="ru-RU" b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>
            <a:off x="6274778" y="1618912"/>
            <a:ext cx="2726100" cy="4310418"/>
          </a:xfrm>
          <a:prstGeom prst="round1Rect">
            <a:avLst>
              <a:gd name="adj" fmla="val 397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Пиелонефрит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Мочекаменная болезнь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Стриктура уретры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Простатит, орхит эпидидимит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Цистит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Почечная колика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Почечная недостаточность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Нефротический синдром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Травмы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Свищи 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Эриктильная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дисфункция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Непроизвольное мочеиспускание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Дисфункция мочевого пузыря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Гиперплазии предстательной железы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Фимоз,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баланопостит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лейкоплакиия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полового члена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03098" y="1196752"/>
            <a:ext cx="1148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урология</a:t>
            </a:r>
            <a:endParaRPr lang="ru-RU" b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6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-209631" y="1196752"/>
            <a:ext cx="5652120" cy="530250"/>
          </a:xfrm>
        </p:spPr>
        <p:txBody>
          <a:bodyPr/>
          <a:lstStyle/>
          <a:p>
            <a:r>
              <a:rPr lang="ru-RU" sz="2000" b="1" dirty="0" smtClean="0">
                <a:latin typeface="Arial" charset="0"/>
                <a:cs typeface="Arial" charset="0"/>
              </a:rPr>
              <a:t>Разработка и внедрение стандартов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1611487"/>
            <a:ext cx="5126728" cy="2331330"/>
          </a:xfrm>
        </p:spPr>
        <p:txBody>
          <a:bodyPr/>
          <a:lstStyle/>
          <a:p>
            <a:pPr>
              <a:defRPr/>
            </a:pPr>
            <a:r>
              <a:rPr lang="ru-RU" sz="1800" b="1" dirty="0" smtClean="0">
                <a:solidFill>
                  <a:srgbClr val="0070C0"/>
                </a:solidFill>
              </a:rPr>
              <a:t>Утверждено: </a:t>
            </a:r>
            <a:r>
              <a:rPr lang="ru-RU" sz="1800" dirty="0" smtClean="0"/>
              <a:t>5 стандартов</a:t>
            </a:r>
          </a:p>
          <a:p>
            <a:pPr marL="177800" indent="-177800">
              <a:buFontTx/>
              <a:buChar char="-"/>
              <a:defRPr/>
            </a:pPr>
            <a:r>
              <a:rPr lang="ru-RU" sz="1600" dirty="0" smtClean="0"/>
              <a:t>прием кислорода медицинского</a:t>
            </a:r>
          </a:p>
          <a:p>
            <a:pPr marL="177800" indent="-177800">
              <a:buFontTx/>
              <a:buChar char="-"/>
              <a:defRPr/>
            </a:pPr>
            <a:r>
              <a:rPr lang="ru-RU" sz="1600" dirty="0" smtClean="0"/>
              <a:t>обследование женщин по комплексной услуге</a:t>
            </a:r>
          </a:p>
          <a:p>
            <a:pPr marL="177800" indent="-177800">
              <a:buFontTx/>
              <a:buChar char="-"/>
              <a:defRPr/>
            </a:pPr>
            <a:r>
              <a:rPr lang="ru-RU" sz="1600" dirty="0" smtClean="0"/>
              <a:t>обследование мужчин по комплексным услугам</a:t>
            </a:r>
          </a:p>
          <a:p>
            <a:pPr marL="177800" indent="-177800">
              <a:buFontTx/>
              <a:buChar char="-"/>
              <a:defRPr/>
            </a:pPr>
            <a:r>
              <a:rPr lang="ru-RU" sz="1600" dirty="0" smtClean="0"/>
              <a:t>оказание МП в ПО при консервативном лечении </a:t>
            </a:r>
          </a:p>
          <a:p>
            <a:pPr marL="177800" indent="-177800">
              <a:buFontTx/>
              <a:buChar char="-"/>
              <a:defRPr/>
            </a:pPr>
            <a:r>
              <a:rPr lang="ru-RU" sz="1600" dirty="0" smtClean="0"/>
              <a:t>оказание МП в ПО при экстренно-оперативном лечении (без нарушения ЖВФ)</a:t>
            </a:r>
          </a:p>
          <a:p>
            <a:pPr marL="174625" indent="-174625">
              <a:defRPr/>
            </a:pPr>
            <a:r>
              <a:rPr lang="ru-RU" sz="1800" b="1" dirty="0" smtClean="0">
                <a:solidFill>
                  <a:srgbClr val="0070C0"/>
                </a:solidFill>
              </a:rPr>
              <a:t>В работе: </a:t>
            </a:r>
            <a:r>
              <a:rPr lang="ru-RU" sz="1800" dirty="0" smtClean="0"/>
              <a:t>4 стандарта</a:t>
            </a:r>
          </a:p>
          <a:p>
            <a:pPr marL="0" indent="0">
              <a:buFont typeface="Arial" charset="0"/>
              <a:buNone/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20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202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202091"/>
              </p:ext>
            </p:extLst>
          </p:nvPr>
        </p:nvGraphicFramePr>
        <p:xfrm>
          <a:off x="7165975" y="161568"/>
          <a:ext cx="1978025" cy="275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Visio" r:id="rId3" imgW="7394490" imgH="10301745" progId="Visio.Drawing.11">
                  <p:embed/>
                </p:oleObj>
              </mc:Choice>
              <mc:Fallback>
                <p:oleObj name="Visio" r:id="rId3" imgW="7394490" imgH="1030174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5975" y="161568"/>
                        <a:ext cx="1978025" cy="2751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3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432792"/>
              </p:ext>
            </p:extLst>
          </p:nvPr>
        </p:nvGraphicFramePr>
        <p:xfrm>
          <a:off x="6529605" y="764704"/>
          <a:ext cx="1944688" cy="27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Visio" r:id="rId5" imgW="7329704" imgH="10343315" progId="Visio.Drawing.11">
                  <p:embed/>
                </p:oleObj>
              </mc:Choice>
              <mc:Fallback>
                <p:oleObj name="Visio" r:id="rId5" imgW="7329704" imgH="1034331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9605" y="764704"/>
                        <a:ext cx="1944688" cy="27416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4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571549"/>
              </p:ext>
            </p:extLst>
          </p:nvPr>
        </p:nvGraphicFramePr>
        <p:xfrm>
          <a:off x="7231063" y="1412776"/>
          <a:ext cx="1912937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Visio" r:id="rId7" imgW="7230096" imgH="10343315" progId="Visio.Drawing.11">
                  <p:embed/>
                </p:oleObj>
              </mc:Choice>
              <mc:Fallback>
                <p:oleObj name="Visio" r:id="rId7" imgW="7230096" imgH="1034331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1063" y="1412776"/>
                        <a:ext cx="1912937" cy="2736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5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115776"/>
              </p:ext>
            </p:extLst>
          </p:nvPr>
        </p:nvGraphicFramePr>
        <p:xfrm>
          <a:off x="6156176" y="1798587"/>
          <a:ext cx="1979613" cy="275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Visio" r:id="rId9" imgW="7407178" imgH="10308224" progId="Visio.Drawing.11">
                  <p:embed/>
                </p:oleObj>
              </mc:Choice>
              <mc:Fallback>
                <p:oleObj name="Visio" r:id="rId9" imgW="7407178" imgH="1030822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1798587"/>
                        <a:ext cx="1979613" cy="2754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Заголовок 3"/>
          <p:cNvSpPr txBox="1">
            <a:spLocks/>
          </p:cNvSpPr>
          <p:nvPr/>
        </p:nvSpPr>
        <p:spPr>
          <a:xfrm>
            <a:off x="816737" y="178497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локальная нормативная база</a:t>
            </a:r>
            <a:b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 стандарты и алгоритмы</a:t>
            </a:r>
            <a:endParaRPr lang="ru-RU" sz="2000" i="1" dirty="0"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"/>
          <a:stretch>
            <a:fillRect/>
          </a:stretch>
        </p:blipFill>
        <p:spPr bwMode="auto">
          <a:xfrm>
            <a:off x="7153304" y="3284984"/>
            <a:ext cx="1984747" cy="3255913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49" y="2420888"/>
            <a:ext cx="2150988" cy="3043857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33948"/>
            <a:ext cx="2087061" cy="2661593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472608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70C0"/>
              </a:buClr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Утверждено: </a:t>
            </a:r>
            <a:r>
              <a:rPr lang="ru-RU" sz="1600" dirty="0" smtClean="0">
                <a:latin typeface="Arial" charset="0"/>
                <a:cs typeface="Arial" charset="0"/>
              </a:rPr>
              <a:t>44 </a:t>
            </a:r>
            <a:r>
              <a:rPr lang="ru-RU" sz="1600" dirty="0">
                <a:latin typeface="Arial" charset="0"/>
                <a:cs typeface="Arial" charset="0"/>
              </a:rPr>
              <a:t>алгоритма</a:t>
            </a:r>
          </a:p>
          <a:p>
            <a:pPr>
              <a:defRPr/>
            </a:pPr>
            <a:endParaRPr lang="ru-RU" sz="1600" dirty="0">
              <a:latin typeface="Arial" charset="0"/>
              <a:cs typeface="Arial" charset="0"/>
            </a:endParaRPr>
          </a:p>
          <a:p>
            <a:pPr>
              <a:buClr>
                <a:srgbClr val="0070C0"/>
              </a:buClr>
              <a:defRPr/>
            </a:pPr>
            <a:r>
              <a:rPr lang="ru-RU" sz="1600" b="1" dirty="0">
                <a:solidFill>
                  <a:srgbClr val="0070C0"/>
                </a:solidFill>
                <a:latin typeface="Arial" charset="0"/>
                <a:cs typeface="Arial" charset="0"/>
              </a:rPr>
              <a:t>В </a:t>
            </a:r>
            <a:r>
              <a:rPr lang="ru-RU" sz="16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работе: </a:t>
            </a:r>
            <a:r>
              <a:rPr lang="ru-RU" sz="1600" dirty="0" smtClean="0">
                <a:latin typeface="Arial" charset="0"/>
                <a:cs typeface="Arial" charset="0"/>
              </a:rPr>
              <a:t>10 </a:t>
            </a:r>
            <a:r>
              <a:rPr lang="ru-RU" sz="1600" dirty="0">
                <a:latin typeface="Arial" charset="0"/>
                <a:cs typeface="Arial" charset="0"/>
              </a:rPr>
              <a:t>алгоритмов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8816" y="4136821"/>
            <a:ext cx="4880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charset="0"/>
                <a:cs typeface="Arial" charset="0"/>
              </a:rPr>
              <a:t>Разработка и внедрение алгоритмов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428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14290"/>
            <a:ext cx="2357454" cy="128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714744" y="214290"/>
            <a:ext cx="5072066" cy="12144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ОБЩИЕ     ДЕМОГРАФИЧЕСКИЕ </a:t>
            </a:r>
            <a:b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</a:b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ПОКАЗАТЕЛИ  ПО КРАСНОЯРСКОМУ КРАЮ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081185"/>
              </p:ext>
            </p:extLst>
          </p:nvPr>
        </p:nvGraphicFramePr>
        <p:xfrm>
          <a:off x="2551182" y="4065284"/>
          <a:ext cx="6588224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266"/>
                <a:gridCol w="1895112"/>
                <a:gridCol w="1176277"/>
                <a:gridCol w="1097828"/>
                <a:gridCol w="1450741"/>
              </a:tblGrid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Состояло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на учете по беременности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РОДЫ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АБОРТЫ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Всего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прерываний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52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2012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41245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39353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18568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26802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857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2014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40501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39347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16861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24313 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840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2015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40763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39077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15772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23580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840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2016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37858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37443</a:t>
                      </a:r>
                      <a:endParaRPr lang="ru-RU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14463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23641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6840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2017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36659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35187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itchFamily="34" charset="0"/>
                          <a:cs typeface="Arial" pitchFamily="34" charset="0"/>
                        </a:rPr>
                        <a:t>13686 </a:t>
                      </a:r>
                    </a:p>
                    <a:p>
                      <a:pPr algn="ctr"/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000" b="1" dirty="0" smtClean="0">
                          <a:latin typeface="Arial" pitchFamily="34" charset="0"/>
                          <a:cs typeface="Arial" pitchFamily="34" charset="0"/>
                        </a:rPr>
                        <a:t>медик 5398</a:t>
                      </a: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20545</a:t>
                      </a:r>
                      <a:endParaRPr lang="ru-RU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286116" y="6488668"/>
            <a:ext cx="53342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Материнская смертность  в 2016г  по краю 10,1 (4 случая), в 2017 8,4 (3 случая)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03" y="4365104"/>
            <a:ext cx="25200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 2017 году уровень рождаемости в России снизился </a:t>
            </a:r>
            <a:r>
              <a:rPr lang="ru-RU" sz="1200" dirty="0" smtClean="0"/>
              <a:t>на </a:t>
            </a:r>
            <a:r>
              <a:rPr lang="ru-RU" sz="1200" dirty="0"/>
              <a:t>10,7</a:t>
            </a:r>
            <a:r>
              <a:rPr lang="ru-RU" sz="1200" dirty="0" smtClean="0"/>
              <a:t>%. За год </a:t>
            </a:r>
            <a:r>
              <a:rPr lang="ru-RU" sz="1200" dirty="0"/>
              <a:t>в стране </a:t>
            </a:r>
            <a:r>
              <a:rPr lang="ru-RU" sz="1200" dirty="0" smtClean="0"/>
              <a:t>родилось 1,7 </a:t>
            </a:r>
            <a:r>
              <a:rPr lang="ru-RU" sz="1200" dirty="0"/>
              <a:t>млн детей, это меньше на </a:t>
            </a:r>
            <a:r>
              <a:rPr lang="ru-RU" sz="1200" dirty="0" smtClean="0"/>
              <a:t>200 </a:t>
            </a:r>
            <a:r>
              <a:rPr lang="ru-RU" sz="1200" dirty="0"/>
              <a:t>тыс</a:t>
            </a:r>
            <a:r>
              <a:rPr lang="ru-RU" sz="1200" dirty="0" smtClean="0"/>
              <a:t>., </a:t>
            </a:r>
            <a:r>
              <a:rPr lang="ru-RU" sz="1200" dirty="0"/>
              <a:t>чем в 2016-м. По этому показателю 2017-й оказался худшим годом последнего десятилетия; в последний раз меньше новорожденных в России было зафиксировано </a:t>
            </a:r>
            <a:r>
              <a:rPr lang="ru-RU" sz="1200" dirty="0" smtClean="0"/>
              <a:t>в </a:t>
            </a:r>
            <a:r>
              <a:rPr lang="ru-RU" sz="1200" dirty="0"/>
              <a:t>2007 году (</a:t>
            </a:r>
            <a:r>
              <a:rPr lang="ru-RU" sz="1200" dirty="0" smtClean="0"/>
              <a:t>1,6 </a:t>
            </a:r>
            <a:r>
              <a:rPr lang="ru-RU" sz="1200" dirty="0"/>
              <a:t>млн).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770200"/>
              </p:ext>
            </p:extLst>
          </p:nvPr>
        </p:nvGraphicFramePr>
        <p:xfrm>
          <a:off x="35703" y="1500174"/>
          <a:ext cx="910829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6916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о</a:t>
            </a:r>
            <a:r>
              <a:rPr lang="ru-RU" sz="3200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бращения и госпитализации</a:t>
            </a:r>
            <a:endParaRPr lang="ru-RU" sz="3200" i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6581001"/>
            <a:ext cx="34196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сравнения в БСМП -  200 обращений в сутки</a:t>
            </a:r>
            <a:endParaRPr lang="ru-RU" sz="12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36296" y="2852936"/>
            <a:ext cx="1779428" cy="122413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Удельный вес госпитализаций: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в 2015 г. – 52%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400" b="1" kern="0" dirty="0" smtClean="0">
                <a:solidFill>
                  <a:srgbClr val="002060"/>
                </a:solidFill>
                <a:latin typeface="Calibri"/>
              </a:rPr>
              <a:t>в 2016 г. – 51%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в 2017 г. – 50%</a:t>
            </a:r>
          </a:p>
        </p:txBody>
      </p:sp>
      <p:sp>
        <p:nvSpPr>
          <p:cNvPr id="3" name="Выгнутая вверх стрелка 2"/>
          <p:cNvSpPr/>
          <p:nvPr/>
        </p:nvSpPr>
        <p:spPr>
          <a:xfrm rot="1140000">
            <a:off x="6817705" y="1766155"/>
            <a:ext cx="1812028" cy="828248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423152"/>
              </p:ext>
            </p:extLst>
          </p:nvPr>
        </p:nvGraphicFramePr>
        <p:xfrm>
          <a:off x="-180528" y="1124744"/>
          <a:ext cx="7560840" cy="295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5586873"/>
              </p:ext>
            </p:extLst>
          </p:nvPr>
        </p:nvGraphicFramePr>
        <p:xfrm>
          <a:off x="395536" y="4224536"/>
          <a:ext cx="8424936" cy="2156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414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404581"/>
              </p:ext>
            </p:extLst>
          </p:nvPr>
        </p:nvGraphicFramePr>
        <p:xfrm>
          <a:off x="2195736" y="4338228"/>
          <a:ext cx="694826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Выгнутая влево стрелка 9"/>
          <p:cNvSpPr/>
          <p:nvPr/>
        </p:nvSpPr>
        <p:spPr>
          <a:xfrm>
            <a:off x="1979712" y="4315617"/>
            <a:ext cx="1152128" cy="1017240"/>
          </a:xfrm>
          <a:prstGeom prst="curvedRightArrow">
            <a:avLst>
              <a:gd name="adj1" fmla="val 25000"/>
              <a:gd name="adj2" fmla="val 50000"/>
              <a:gd name="adj3" fmla="val 4747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75" y="0"/>
            <a:ext cx="8856984" cy="576064"/>
          </a:xfrm>
        </p:spPr>
        <p:txBody>
          <a:bodyPr/>
          <a:lstStyle/>
          <a:p>
            <a:r>
              <a:rPr lang="ru-RU" sz="3200" i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п</a:t>
            </a:r>
            <a:r>
              <a:rPr lang="ru-RU" sz="3200" i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ролеченные пациенты  </a:t>
            </a:r>
            <a:br>
              <a:rPr lang="ru-RU" sz="3200" i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3200" i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по профилям стационар</a:t>
            </a:r>
            <a:endParaRPr lang="ru-RU" sz="3200" i="1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6295110"/>
              </p:ext>
            </p:extLst>
          </p:nvPr>
        </p:nvGraphicFramePr>
        <p:xfrm>
          <a:off x="0" y="836712"/>
          <a:ext cx="8748463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499992" y="4114581"/>
            <a:ext cx="2220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БЕСПОЛЮСНЫЕ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5313" y="5473005"/>
            <a:ext cx="330455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Количество бес полюсных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ациентов за последние 3 года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составляет 166-152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них выделяется 1.7 млн.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Израсходована сумма несколько больше </a:t>
            </a:r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19" y="3930144"/>
            <a:ext cx="29413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Выполнение муниципального заказа 99%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25790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873667"/>
              </p:ext>
            </p:extLst>
          </p:nvPr>
        </p:nvGraphicFramePr>
        <p:xfrm>
          <a:off x="2447256" y="620688"/>
          <a:ext cx="6696744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5272" y="260648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пролеченные пациенты  </a:t>
            </a:r>
            <a:br>
              <a:rPr lang="ru-RU" sz="2400" i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дневной стационар</a:t>
            </a:r>
            <a:endParaRPr lang="ru-RU" sz="2400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129962"/>
              </p:ext>
            </p:extLst>
          </p:nvPr>
        </p:nvGraphicFramePr>
        <p:xfrm>
          <a:off x="-180528" y="2420888"/>
          <a:ext cx="4411970" cy="239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295407"/>
              </p:ext>
            </p:extLst>
          </p:nvPr>
        </p:nvGraphicFramePr>
        <p:xfrm>
          <a:off x="4211960" y="4293096"/>
          <a:ext cx="493204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4106" y="5085184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профилям прооперировано: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2016 году гинекологических операций: 141, урологических: 4,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2017 году гинекологических: 234 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фотек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), урологических: 59</a:t>
            </a:r>
            <a:endParaRPr lang="ru-RU" sz="1200" dirty="0"/>
          </a:p>
        </p:txBody>
      </p:sp>
      <p:sp>
        <p:nvSpPr>
          <p:cNvPr id="11" name="Стрелка углом 10"/>
          <p:cNvSpPr/>
          <p:nvPr/>
        </p:nvSpPr>
        <p:spPr>
          <a:xfrm rot="10860000">
            <a:off x="3857046" y="3168464"/>
            <a:ext cx="3160799" cy="1059541"/>
          </a:xfrm>
          <a:prstGeom prst="bentArrow">
            <a:avLst>
              <a:gd name="adj1" fmla="val 48833"/>
              <a:gd name="adj2" fmla="val 46362"/>
              <a:gd name="adj3" fmla="val 25000"/>
              <a:gd name="adj4" fmla="val 4375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90094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8915</TotalTime>
  <Words>1855</Words>
  <Application>Microsoft Office PowerPoint</Application>
  <PresentationFormat>Экран (4:3)</PresentationFormat>
  <Paragraphs>674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Специальное оформление</vt:lpstr>
      <vt:lpstr>Visio</vt:lpstr>
      <vt:lpstr>Презентация PowerPoint</vt:lpstr>
      <vt:lpstr>Презентация PowerPoint</vt:lpstr>
      <vt:lpstr>Презентация PowerPoint</vt:lpstr>
      <vt:lpstr>НОРМАТИВНАЯ БАЗА протоколы и стандарты МЗ РФ</vt:lpstr>
      <vt:lpstr>Разработка и внедрение стандартов</vt:lpstr>
      <vt:lpstr>Презентация PowerPoint</vt:lpstr>
      <vt:lpstr>обращения и госпитализации</vt:lpstr>
      <vt:lpstr>пролеченные пациенты   по профилям стационар</vt:lpstr>
      <vt:lpstr>Презентация PowerPoint</vt:lpstr>
      <vt:lpstr>хирургическая активность</vt:lpstr>
      <vt:lpstr>гинекология: оперативная работа</vt:lpstr>
      <vt:lpstr>хирургия: оперативная работа</vt:lpstr>
      <vt:lpstr>урология: оперативная работа</vt:lpstr>
      <vt:lpstr>сохраненные беременности</vt:lpstr>
      <vt:lpstr>аборты </vt:lpstr>
      <vt:lpstr>медикаментозное завершение абортивной беременности</vt:lpstr>
      <vt:lpstr>бесплодие</vt:lpstr>
      <vt:lpstr>летальность</vt:lpstr>
      <vt:lpstr>КСГ</vt:lpstr>
      <vt:lpstr>ксг  </vt:lpstr>
      <vt:lpstr>Онкология</vt:lpstr>
      <vt:lpstr>жалобы</vt:lpstr>
      <vt:lpstr>кадры</vt:lpstr>
      <vt:lpstr>Презентация PowerPoint</vt:lpstr>
      <vt:lpstr>Направление работы</vt:lpstr>
      <vt:lpstr>Направление работы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модуля АТЭ в среде qMS</dc:title>
  <dc:creator>Екатерина</dc:creator>
  <cp:lastModifiedBy>Тимур А. Шагеев</cp:lastModifiedBy>
  <cp:revision>554</cp:revision>
  <dcterms:created xsi:type="dcterms:W3CDTF">2015-10-01T00:29:33Z</dcterms:created>
  <dcterms:modified xsi:type="dcterms:W3CDTF">2018-03-21T01:42:29Z</dcterms:modified>
</cp:coreProperties>
</file>