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9"/>
  </p:notesMasterIdLst>
  <p:handoutMasterIdLst>
    <p:handoutMasterId r:id="rId20"/>
  </p:handoutMasterIdLst>
  <p:sldIdLst>
    <p:sldId id="329" r:id="rId2"/>
    <p:sldId id="340" r:id="rId3"/>
    <p:sldId id="345" r:id="rId4"/>
    <p:sldId id="352" r:id="rId5"/>
    <p:sldId id="355" r:id="rId6"/>
    <p:sldId id="360" r:id="rId7"/>
    <p:sldId id="359" r:id="rId8"/>
    <p:sldId id="358" r:id="rId9"/>
    <p:sldId id="341" r:id="rId10"/>
    <p:sldId id="349" r:id="rId11"/>
    <p:sldId id="348" r:id="rId12"/>
    <p:sldId id="347" r:id="rId13"/>
    <p:sldId id="344" r:id="rId14"/>
    <p:sldId id="350" r:id="rId15"/>
    <p:sldId id="351" r:id="rId16"/>
    <p:sldId id="353" r:id="rId17"/>
    <p:sldId id="354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  <a:srgbClr val="00FFFF"/>
    <a:srgbClr val="FF9900"/>
    <a:srgbClr val="996600"/>
    <a:srgbClr val="00FF00"/>
    <a:srgbClr val="FFCC00"/>
    <a:srgbClr val="FF66CC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12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88" d="100"/>
          <a:sy n="88" d="100"/>
        </p:scale>
        <p:origin x="-3858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20372948203495281"/>
          <c:y val="6.8142681116239612E-2"/>
        </c:manualLayout>
      </c:layout>
      <c:overlay val="0"/>
      <c:txPr>
        <a:bodyPr/>
        <a:lstStyle/>
        <a:p>
          <a:pPr>
            <a:defRPr sz="2400"/>
          </a:pPr>
          <a:endParaRPr lang="ru-RU"/>
        </a:p>
      </c:txPr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7520416752187615E-2"/>
          <c:y val="0.25049994445061657"/>
          <c:w val="0.69966166659448381"/>
          <c:h val="0.70060239518841338"/>
        </c:manualLayout>
      </c:layout>
      <c:pie3DChart>
        <c:varyColors val="1"/>
        <c:ser>
          <c:idx val="0"/>
          <c:order val="0"/>
          <c:tx>
            <c:strRef>
              <c:f>Лист1!$E$5</c:f>
              <c:strCache>
                <c:ptCount val="1"/>
                <c:pt idx="0">
                  <c:v>женское бесплодие</c:v>
                </c:pt>
              </c:strCache>
            </c:strRef>
          </c:tx>
          <c:explosion val="25"/>
          <c:dPt>
            <c:idx val="0"/>
            <c:bubble3D val="0"/>
            <c:spPr>
              <a:solidFill>
                <a:srgbClr val="00B0F0"/>
              </a:solidFill>
            </c:spPr>
          </c:dPt>
          <c:dPt>
            <c:idx val="1"/>
            <c:bubble3D val="0"/>
            <c:spPr>
              <a:solidFill>
                <a:srgbClr val="FF0000"/>
              </a:solidFill>
            </c:spPr>
          </c:dPt>
          <c:dLbls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Лист1!$D$6:$D$7</c:f>
              <c:strCache>
                <c:ptCount val="2"/>
                <c:pt idx="0">
                  <c:v>на учете</c:v>
                </c:pt>
                <c:pt idx="1">
                  <c:v>направлено на обследование</c:v>
                </c:pt>
              </c:strCache>
            </c:strRef>
          </c:cat>
          <c:val>
            <c:numRef>
              <c:f>Лист1!$E$6:$E$7</c:f>
              <c:numCache>
                <c:formatCode>General</c:formatCode>
                <c:ptCount val="2"/>
                <c:pt idx="0">
                  <c:v>1723</c:v>
                </c:pt>
                <c:pt idx="1">
                  <c:v>1062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507676171574156"/>
          <c:y val="0.34248651210265385"/>
          <c:w val="0.33840625523717704"/>
          <c:h val="0.45842957130358702"/>
        </c:manualLayout>
      </c:layout>
      <c:overlay val="0"/>
      <c:txPr>
        <a:bodyPr/>
        <a:lstStyle/>
        <a:p>
          <a:pPr>
            <a:defRPr sz="2400" b="1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  <c:spPr>
        <a:solidFill>
          <a:schemeClr val="bg1"/>
        </a:solidFill>
      </c:spPr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Лист1!$D$8</c:f>
              <c:strCache>
                <c:ptCount val="1"/>
                <c:pt idx="0">
                  <c:v>супружеских пар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2.2757328038820059E-2"/>
                  <c:y val="-3.70370370370370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5171552025880039E-2"/>
                  <c:y val="-9.25925925925925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8964440032350118E-2"/>
                  <c:y val="-2.31481481481480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8964440032350049E-2"/>
                  <c:y val="-2.77777777777777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Лист1!$E$7:$H$7</c:f>
              <c:strCache>
                <c:ptCount val="4"/>
                <c:pt idx="0">
                  <c:v>1 этап</c:v>
                </c:pt>
                <c:pt idx="1">
                  <c:v>2 этап</c:v>
                </c:pt>
                <c:pt idx="2">
                  <c:v>3 этап</c:v>
                </c:pt>
                <c:pt idx="3">
                  <c:v>4 этап</c:v>
                </c:pt>
              </c:strCache>
            </c:strRef>
          </c:cat>
          <c:val>
            <c:numRef>
              <c:f>Лист1!$E$8:$H$8</c:f>
              <c:numCache>
                <c:formatCode>General</c:formatCode>
                <c:ptCount val="4"/>
                <c:pt idx="0">
                  <c:v>1299</c:v>
                </c:pt>
                <c:pt idx="1">
                  <c:v>303</c:v>
                </c:pt>
                <c:pt idx="2">
                  <c:v>70</c:v>
                </c:pt>
                <c:pt idx="3">
                  <c:v>51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37182208"/>
        <c:axId val="137184000"/>
        <c:axId val="0"/>
      </c:bar3DChart>
      <c:catAx>
        <c:axId val="137182208"/>
        <c:scaling>
          <c:orientation val="minMax"/>
        </c:scaling>
        <c:delete val="0"/>
        <c:axPos val="b"/>
        <c:majorTickMark val="out"/>
        <c:minorTickMark val="none"/>
        <c:tickLblPos val="nextTo"/>
        <c:crossAx val="137184000"/>
        <c:crosses val="autoZero"/>
        <c:auto val="1"/>
        <c:lblAlgn val="ctr"/>
        <c:lblOffset val="100"/>
        <c:noMultiLvlLbl val="0"/>
      </c:catAx>
      <c:valAx>
        <c:axId val="1371840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718220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  <c:spPr>
        <a:solidFill>
          <a:schemeClr val="bg1">
            <a:lumMod val="95000"/>
          </a:schemeClr>
        </a:solidFill>
      </c:spPr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Лист1!$D$13</c:f>
              <c:strCache>
                <c:ptCount val="1"/>
                <c:pt idx="0">
                  <c:v>законченные случаи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1.9816774415826455E-2"/>
                  <c:y val="-2.83590514946783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5853419532661166E-2"/>
                  <c:y val="-5.10462926904209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3871742091078519E-2"/>
                  <c:y val="-3.4030861793613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Лист1!$E$12:$G$12</c:f>
              <c:strCache>
                <c:ptCount val="3"/>
                <c:pt idx="0">
                  <c:v>ЭКО</c:v>
                </c:pt>
                <c:pt idx="1">
                  <c:v>отказы</c:v>
                </c:pt>
                <c:pt idx="2">
                  <c:v>беременность</c:v>
                </c:pt>
              </c:strCache>
            </c:strRef>
          </c:cat>
          <c:val>
            <c:numRef>
              <c:f>Лист1!$E$13:$G$13</c:f>
              <c:numCache>
                <c:formatCode>General</c:formatCode>
                <c:ptCount val="3"/>
                <c:pt idx="0">
                  <c:v>378</c:v>
                </c:pt>
                <c:pt idx="1">
                  <c:v>388</c:v>
                </c:pt>
                <c:pt idx="2">
                  <c:v>167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34694016"/>
        <c:axId val="134695552"/>
        <c:axId val="0"/>
      </c:bar3DChart>
      <c:catAx>
        <c:axId val="13469401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134695552"/>
        <c:crosses val="autoZero"/>
        <c:auto val="1"/>
        <c:lblAlgn val="ctr"/>
        <c:lblOffset val="100"/>
        <c:noMultiLvlLbl val="0"/>
      </c:catAx>
      <c:valAx>
        <c:axId val="1346955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469401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741A2D-2F80-465C-A93F-829CC44EB9B2}" type="datetimeFigureOut">
              <a:rPr lang="ru-RU" smtClean="0"/>
              <a:pPr/>
              <a:t>19.03.2018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30F4F6-E3C3-4F06-9B74-B816C6C166F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56088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6D6B1E-37CF-46B8-BFCB-D1364E48D509}" type="datetimeFigureOut">
              <a:rPr lang="ru-RU" smtClean="0"/>
              <a:pPr/>
              <a:t>19.03.2018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D72BC-52A8-476E-B147-AF66DDF2EE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35378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56CFDD-065C-495F-905A-2DA40213FA5B}" type="datetimeFigureOut">
              <a:rPr lang="ru-RU" smtClean="0"/>
              <a:pPr/>
              <a:t>19.03.2018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D92FA84-C1B2-419B-B7E5-D113C4281C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6569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56CFDD-065C-495F-905A-2DA40213FA5B}" type="datetimeFigureOut">
              <a:rPr lang="ru-RU" smtClean="0"/>
              <a:pPr/>
              <a:t>19.03.2018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D92FA84-C1B2-419B-B7E5-D113C4281C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5519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56CFDD-065C-495F-905A-2DA40213FA5B}" type="datetimeFigureOut">
              <a:rPr lang="ru-RU" smtClean="0"/>
              <a:pPr/>
              <a:t>19.03.2018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D92FA84-C1B2-419B-B7E5-D113C4281C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9524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56CFDD-065C-495F-905A-2DA40213FA5B}" type="datetimeFigureOut">
              <a:rPr lang="ru-RU" smtClean="0"/>
              <a:pPr/>
              <a:t>19.03.2018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D92FA84-C1B2-419B-B7E5-D113C4281C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2468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56CFDD-065C-495F-905A-2DA40213FA5B}" type="datetimeFigureOut">
              <a:rPr lang="ru-RU" smtClean="0"/>
              <a:pPr/>
              <a:t>19.03.2018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D92FA84-C1B2-419B-B7E5-D113C4281C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5447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56CFDD-065C-495F-905A-2DA40213FA5B}" type="datetimeFigureOut">
              <a:rPr lang="ru-RU" smtClean="0"/>
              <a:pPr/>
              <a:t>19.03.2018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D92FA84-C1B2-419B-B7E5-D113C4281C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1760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88242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U:\От Артёма\ЛОГОТИП, БАННЕР\ЛОГОТИП - копия.jpg"/>
          <p:cNvPicPr>
            <a:picLocks noChangeAspect="1" noChangeArrowheads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18992"/>
            <a:ext cx="792088" cy="817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Freeform 6"/>
          <p:cNvSpPr>
            <a:spLocks/>
          </p:cNvSpPr>
          <p:nvPr userDrawn="1"/>
        </p:nvSpPr>
        <p:spPr bwMode="auto">
          <a:xfrm>
            <a:off x="-9525" y="11336"/>
            <a:ext cx="9163050" cy="118541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satMod val="120000"/>
                  <a:lumMod val="32000"/>
                  <a:lumOff val="68000"/>
                  <a:alpha val="39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3491880" y="6573019"/>
            <a:ext cx="885698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dirty="0" smtClean="0">
                <a:solidFill>
                  <a:schemeClr val="bg1"/>
                </a:solidFill>
                <a:latin typeface="Arial Narrow" pitchFamily="34" charset="0"/>
              </a:rPr>
              <a:t>Краевое государственное бюджетное учреждение здравоохранения «Красноярская межрайонная клиническая больница №4»</a:t>
            </a:r>
            <a:endParaRPr lang="ru-RU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Freeform 9"/>
          <p:cNvSpPr>
            <a:spLocks/>
          </p:cNvSpPr>
          <p:nvPr userDrawn="1"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satMod val="120000"/>
                  <a:lumMod val="38000"/>
                  <a:lumOff val="62000"/>
                  <a:alpha val="78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3" name="Freeform 7"/>
          <p:cNvSpPr>
            <a:spLocks/>
          </p:cNvSpPr>
          <p:nvPr userDrawn="1"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satMod val="130000"/>
                  <a:lumMod val="60000"/>
                  <a:lumOff val="40000"/>
                  <a:alpha val="39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14" name="Group 1"/>
          <p:cNvGrpSpPr/>
          <p:nvPr userDrawn="1"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5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6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  <p:sp>
        <p:nvSpPr>
          <p:cNvPr id="17" name="TextBox 16"/>
          <p:cNvSpPr txBox="1"/>
          <p:nvPr userDrawn="1"/>
        </p:nvSpPr>
        <p:spPr>
          <a:xfrm>
            <a:off x="-36512" y="6636988"/>
            <a:ext cx="88569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 smtClean="0">
                <a:solidFill>
                  <a:srgbClr val="0070C0"/>
                </a:solidFill>
                <a:latin typeface="Arial Narrow" pitchFamily="34" charset="0"/>
              </a:rPr>
              <a:t>Краевое государственное бюджетное учреждение здравоохранения «Красноярская межрайонная клиническая больница №4»</a:t>
            </a:r>
            <a:endParaRPr lang="ru-RU" sz="800" dirty="0">
              <a:solidFill>
                <a:srgbClr val="0070C0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4234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Box 6"/>
          <p:cNvSpPr txBox="1">
            <a:spLocks noChangeArrowheads="1"/>
          </p:cNvSpPr>
          <p:nvPr/>
        </p:nvSpPr>
        <p:spPr bwMode="auto">
          <a:xfrm>
            <a:off x="395287" y="2697769"/>
            <a:ext cx="842962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i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МОНИТОРИНГ БЕСПЛОДИЯ </a:t>
            </a:r>
          </a:p>
          <a:p>
            <a:pPr algn="ctr">
              <a:defRPr/>
            </a:pPr>
            <a:r>
              <a:rPr lang="ru-RU" sz="3600" b="1" i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ТЕКУЩЕЕ СОСТОЯНИЯ</a:t>
            </a:r>
            <a:endParaRPr lang="en-US" sz="3600" b="1" i="1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610225" y="5589240"/>
            <a:ext cx="3214688" cy="6159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16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заместитель главного врача </a:t>
            </a:r>
          </a:p>
          <a:p>
            <a:pPr>
              <a:defRPr/>
            </a:pPr>
            <a:r>
              <a:rPr lang="ru-RU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к.м.н.   Т.А. </a:t>
            </a:r>
            <a:r>
              <a:rPr lang="ru-RU" b="1" dirty="0" err="1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Шагеев</a:t>
            </a:r>
            <a:endParaRPr lang="ru-RU" b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835696" y="153183"/>
            <a:ext cx="602197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4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КГБУЗ «КРАСНОЯРСКАЯ МЕЖРАЙОННАЯ КЛИНИЧЕСКАЯ БОЛЬНИЦА №4» </a:t>
            </a:r>
            <a:endParaRPr lang="ru-RU" sz="1400" b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2524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2109"/>
            <a:ext cx="8229600" cy="922114"/>
          </a:xfrm>
        </p:spPr>
        <p:txBody>
          <a:bodyPr/>
          <a:lstStyle/>
          <a:p>
            <a:r>
              <a:rPr lang="ru-RU" sz="3200" b="1" i="1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БЕСПЛОДИЕ </a:t>
            </a:r>
            <a:br>
              <a:rPr lang="ru-RU" sz="3200" b="1" i="1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</a:br>
            <a:r>
              <a:rPr lang="ru-RU" sz="2000" b="1" i="1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НАХОЖДЕНИЕ НА ЭТАПАХ ЛЕЧЕНИЯ/ОБСЛЕДОВАНИЯ</a:t>
            </a:r>
            <a:endParaRPr lang="ru-RU" sz="2000" b="1" i="1" dirty="0">
              <a:solidFill>
                <a:schemeClr val="bg2">
                  <a:lumMod val="50000"/>
                </a:schemeClr>
              </a:solidFill>
              <a:latin typeface="Arial Black" pitchFamily="34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6440237"/>
              </p:ext>
            </p:extLst>
          </p:nvPr>
        </p:nvGraphicFramePr>
        <p:xfrm>
          <a:off x="179512" y="890345"/>
          <a:ext cx="8733656" cy="57554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55183"/>
                <a:gridCol w="2058584"/>
                <a:gridCol w="901516"/>
                <a:gridCol w="1051769"/>
                <a:gridCol w="976643"/>
                <a:gridCol w="976643"/>
                <a:gridCol w="751263"/>
                <a:gridCol w="762055"/>
              </a:tblGrid>
              <a:tr h="672547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Территория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Учреждение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Этап заявки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Законченный случай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106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Этап 1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Этап 2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Этап 3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Этап 4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Отказ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Беременность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</a:tr>
              <a:tr h="2477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Абанский</a:t>
                      </a:r>
                      <a:r>
                        <a:rPr lang="ru-RU" sz="1200" dirty="0">
                          <a:effectLst/>
                        </a:rPr>
                        <a:t> Район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effectLst/>
                        </a:rPr>
                        <a:t>Абанская</a:t>
                      </a:r>
                      <a:r>
                        <a:rPr lang="ru-RU" sz="1400" b="1" dirty="0">
                          <a:effectLst/>
                        </a:rPr>
                        <a:t> РБ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2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0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0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2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0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</a:tr>
              <a:tr h="2477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Березовский Район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Березовская РБ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3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0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2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0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</a:tr>
              <a:tr h="2477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Богучанский Район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effectLst/>
                        </a:rPr>
                        <a:t>Богучанская</a:t>
                      </a:r>
                      <a:r>
                        <a:rPr lang="ru-RU" sz="1400" b="1" dirty="0">
                          <a:effectLst/>
                        </a:rPr>
                        <a:t> РБ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2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0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0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0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</a:tr>
              <a:tr h="4106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 smtClean="0">
                          <a:effectLst/>
                        </a:rPr>
                        <a:t>Большеул</a:t>
                      </a:r>
                      <a:r>
                        <a:rPr lang="ru-RU" sz="1200" dirty="0" smtClean="0">
                          <a:effectLst/>
                        </a:rPr>
                        <a:t> </a:t>
                      </a:r>
                      <a:r>
                        <a:rPr lang="ru-RU" sz="1200" dirty="0">
                          <a:effectLst/>
                        </a:rPr>
                        <a:t>Район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effectLst/>
                        </a:rPr>
                        <a:t>Большеулуйская</a:t>
                      </a:r>
                      <a:r>
                        <a:rPr lang="ru-RU" sz="1400" b="1" dirty="0">
                          <a:effectLst/>
                        </a:rPr>
                        <a:t> РБ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0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1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0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</a:tr>
              <a:tr h="410688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Город </a:t>
                      </a:r>
                      <a:r>
                        <a:rPr lang="ru-RU" sz="1200" dirty="0" smtClean="0">
                          <a:effectLst/>
                        </a:rPr>
                        <a:t>Ачинск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effectLst/>
                        </a:rPr>
                        <a:t>Ачинский</a:t>
                      </a:r>
                      <a:r>
                        <a:rPr lang="ru-RU" sz="1400" b="1" dirty="0">
                          <a:effectLst/>
                        </a:rPr>
                        <a:t> межрайонный родильный дом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120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9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22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22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</a:tr>
              <a:tr h="736523"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Красноярский краевой центр охраны материнства и </a:t>
                      </a:r>
                      <a:r>
                        <a:rPr lang="ru-RU" sz="1400" b="1" dirty="0" err="1" smtClean="0">
                          <a:effectLst/>
                        </a:rPr>
                        <a:t>детст</a:t>
                      </a:r>
                      <a:r>
                        <a:rPr lang="ru-RU" sz="1400" b="1" dirty="0" smtClean="0">
                          <a:effectLst/>
                        </a:rPr>
                        <a:t> </a:t>
                      </a:r>
                      <a:r>
                        <a:rPr lang="ru-RU" sz="1400" b="1" dirty="0">
                          <a:effectLst/>
                        </a:rPr>
                        <a:t>№2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13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</a:tr>
              <a:tr h="2477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Город Боготол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effectLst/>
                        </a:rPr>
                        <a:t>Боготольская</a:t>
                      </a:r>
                      <a:r>
                        <a:rPr lang="ru-RU" sz="1400" b="1" dirty="0">
                          <a:effectLst/>
                        </a:rPr>
                        <a:t> МБ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15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0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0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5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</a:tr>
              <a:tr h="2477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Город Бородино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Бородинская ГБ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14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</a:tr>
              <a:tr h="4106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Город Железногорск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Клиническая больница №51 ФМБА России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17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5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0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0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</a:tr>
              <a:tr h="4106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Город Канск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effectLst/>
                        </a:rPr>
                        <a:t>Канская</a:t>
                      </a:r>
                      <a:r>
                        <a:rPr lang="ru-RU" sz="1400" b="1" dirty="0">
                          <a:effectLst/>
                        </a:rPr>
                        <a:t> межрайонная больница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86938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/>
          <a:lstStyle/>
          <a:p>
            <a:r>
              <a:rPr lang="ru-RU" sz="3200" b="1" i="1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БЕСПЛОДИЕ </a:t>
            </a:r>
            <a:br>
              <a:rPr lang="ru-RU" sz="3200" b="1" i="1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</a:br>
            <a:r>
              <a:rPr lang="ru-RU" sz="2000" b="1" i="1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НАХОЖДЕНИЕ НА ЭТАПАХ ЛЕЧЕНИЯ/ОБСЛЕДОВАНИЯ</a:t>
            </a:r>
            <a:endParaRPr lang="ru-RU" sz="2000" b="1" i="1" dirty="0">
              <a:solidFill>
                <a:schemeClr val="bg2">
                  <a:lumMod val="50000"/>
                </a:schemeClr>
              </a:solidFill>
              <a:latin typeface="Arial Black" pitchFamily="34" charset="0"/>
            </a:endParaRPr>
          </a:p>
        </p:txBody>
      </p:sp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1673458"/>
              </p:ext>
            </p:extLst>
          </p:nvPr>
        </p:nvGraphicFramePr>
        <p:xfrm>
          <a:off x="179512" y="1916832"/>
          <a:ext cx="8712968" cy="38138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80120"/>
                <a:gridCol w="2232248"/>
                <a:gridCol w="936104"/>
                <a:gridCol w="864096"/>
                <a:gridCol w="1008112"/>
                <a:gridCol w="936104"/>
                <a:gridCol w="792088"/>
                <a:gridCol w="864096"/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Территория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Учреждение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Этап заявки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Законченный случай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Этап 1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Этап 2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Этап 3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Этап 4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Отказ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Беременность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</a:tr>
              <a:tr h="0"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Красноярск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Красноярский межрайонный родильный дом №1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268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</a:rPr>
                        <a:t>123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3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0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63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16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</a:tr>
              <a:tr h="0"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Красноярский межрайонный родильный дом №2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74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18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5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22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20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13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</a:tr>
              <a:tr h="0"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Красноярский межрайонный родильный дом №4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79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71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9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21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</a:tr>
              <a:tr h="0"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Красноярский межрайонный родильный дом №5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198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96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53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22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183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36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Лесосибирск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Лесосибирская межрайонная больница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5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7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4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5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Минусинск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Минусинская межрайонная больница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169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21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14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Назарово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Назаровская РБ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43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18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0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4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4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86938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12974"/>
          </a:xfrm>
        </p:spPr>
        <p:txBody>
          <a:bodyPr/>
          <a:lstStyle/>
          <a:p>
            <a:r>
              <a:rPr lang="ru-RU" sz="3200" b="1" i="1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БЕСПЛОДИЕ </a:t>
            </a:r>
            <a:br>
              <a:rPr lang="ru-RU" sz="3200" b="1" i="1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</a:br>
            <a:r>
              <a:rPr lang="ru-RU" sz="2000" b="1" i="1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НАХОЖДЕНИЕ НА ЭТАПАХ ЛЕЧЕНИЯ/ОБСЛЕДОВАНИЯ</a:t>
            </a:r>
            <a:endParaRPr lang="ru-RU" sz="2000" b="1" i="1" dirty="0">
              <a:solidFill>
                <a:schemeClr val="bg2">
                  <a:lumMod val="50000"/>
                </a:schemeClr>
              </a:solidFill>
              <a:latin typeface="Arial Black" pitchFamily="34" charset="0"/>
            </a:endParaRPr>
          </a:p>
        </p:txBody>
      </p:sp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6414324"/>
              </p:ext>
            </p:extLst>
          </p:nvPr>
        </p:nvGraphicFramePr>
        <p:xfrm>
          <a:off x="323528" y="1556792"/>
          <a:ext cx="8445624" cy="5044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44724"/>
                <a:gridCol w="1933972"/>
                <a:gridCol w="936104"/>
                <a:gridCol w="1008112"/>
                <a:gridCol w="936104"/>
                <a:gridCol w="936104"/>
                <a:gridCol w="781743"/>
                <a:gridCol w="668761"/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Территория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Учреждение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Этап заявки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Законченный случай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Этап 1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Этап 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Этап 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Этап 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Отказ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Беременность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</a:tr>
              <a:tr h="0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Город </a:t>
                      </a:r>
                      <a:r>
                        <a:rPr lang="ru-RU" sz="1200" dirty="0" smtClean="0">
                          <a:effectLst/>
                        </a:rPr>
                        <a:t>Норильск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Норильская городская поликлиника №2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70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0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0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0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3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2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Норильская городская поликлиника №3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18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Норильский межрайонный родильный дом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31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0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0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9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Город Шарыпово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Дубининская городская больница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3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0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Город Шарыпово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Шарыповская городская больница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15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4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Дзержинский Район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Дзержинская РБ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3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Емельяновский Район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effectLst/>
                        </a:rPr>
                        <a:t>Емельяновская</a:t>
                      </a:r>
                      <a:r>
                        <a:rPr lang="ru-RU" sz="1200" b="1" dirty="0">
                          <a:effectLst/>
                        </a:rPr>
                        <a:t> РБ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6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3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8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4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Идринский Район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effectLst/>
                        </a:rPr>
                        <a:t>Идринская</a:t>
                      </a:r>
                      <a:r>
                        <a:rPr lang="ru-RU" sz="1200" b="1" dirty="0">
                          <a:effectLst/>
                        </a:rPr>
                        <a:t> РБ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Казачинский Район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Казачинская РБ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4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1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0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Кежемский Район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effectLst/>
                        </a:rPr>
                        <a:t>Кежемская</a:t>
                      </a:r>
                      <a:r>
                        <a:rPr lang="ru-RU" sz="1200" b="1" dirty="0">
                          <a:effectLst/>
                        </a:rPr>
                        <a:t> РБ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5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11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86938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i="1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БЕСПЛОДИЕ </a:t>
            </a:r>
            <a:br>
              <a:rPr lang="ru-RU" sz="3200" b="1" i="1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</a:br>
            <a:r>
              <a:rPr lang="ru-RU" sz="2000" b="1" i="1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НАХОЖДЕНИЕ НА ЭТАПАХ ЛЕЧЕНИЯ/ОБСЛЕДОВАНИЯ</a:t>
            </a:r>
            <a:endParaRPr lang="ru-RU" sz="2000" b="1" i="1" dirty="0">
              <a:solidFill>
                <a:schemeClr val="bg2">
                  <a:lumMod val="50000"/>
                </a:schemeClr>
              </a:solidFill>
              <a:latin typeface="Arial Black" pitchFamily="34" charset="0"/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6949114"/>
              </p:ext>
            </p:extLst>
          </p:nvPr>
        </p:nvGraphicFramePr>
        <p:xfrm>
          <a:off x="395536" y="1484784"/>
          <a:ext cx="8445624" cy="49647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40160"/>
                <a:gridCol w="1656184"/>
                <a:gridCol w="1080120"/>
                <a:gridCol w="936104"/>
                <a:gridCol w="864096"/>
                <a:gridCol w="1008112"/>
                <a:gridCol w="792088"/>
                <a:gridCol w="668760"/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Территория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Учреждение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Этап заявки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Законченный случай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Этап 1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Этап 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Этап 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Этап 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Отказ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Беременность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</a:tr>
              <a:tr h="4849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Краснотуранский Район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effectLst/>
                        </a:rPr>
                        <a:t>Краснотуранская</a:t>
                      </a:r>
                      <a:r>
                        <a:rPr lang="ru-RU" sz="1200" b="1" dirty="0">
                          <a:effectLst/>
                        </a:rPr>
                        <a:t> РБ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0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0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0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Курагинский Район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effectLst/>
                        </a:rPr>
                        <a:t>Курагинская</a:t>
                      </a:r>
                      <a:r>
                        <a:rPr lang="ru-RU" sz="1200" b="1" dirty="0">
                          <a:effectLst/>
                        </a:rPr>
                        <a:t> РБ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4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Мотыгинский Район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effectLst/>
                        </a:rPr>
                        <a:t>Мотыгинская</a:t>
                      </a:r>
                      <a:r>
                        <a:rPr lang="ru-RU" sz="1200" b="1" dirty="0">
                          <a:effectLst/>
                        </a:rPr>
                        <a:t> РБ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6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3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Нижнеингашский Район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Нижнеингашская РБ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4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6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3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</a:tr>
              <a:tr h="5059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Новоселовский Район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effectLst/>
                        </a:rPr>
                        <a:t>Новоселовская</a:t>
                      </a:r>
                      <a:r>
                        <a:rPr lang="ru-RU" sz="1200" b="1" dirty="0">
                          <a:effectLst/>
                        </a:rPr>
                        <a:t> РБ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Партизанский Район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Партизанская РБ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10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3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4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Пировский</a:t>
                      </a:r>
                      <a:r>
                        <a:rPr lang="ru-RU" sz="1200" dirty="0">
                          <a:effectLst/>
                        </a:rPr>
                        <a:t> Район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effectLst/>
                        </a:rPr>
                        <a:t>Пировская</a:t>
                      </a:r>
                      <a:r>
                        <a:rPr lang="ru-RU" sz="1200" b="1" dirty="0">
                          <a:effectLst/>
                        </a:rPr>
                        <a:t> РБ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2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0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0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0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Поселок Городского Типа Солнечный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Городская больница ЗАТО Солнечный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Саянский Район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Саянская РБ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9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1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0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Северо-</a:t>
                      </a:r>
                      <a:r>
                        <a:rPr lang="ru-RU" sz="1200" dirty="0" err="1" smtClean="0">
                          <a:effectLst/>
                        </a:rPr>
                        <a:t>Енис</a:t>
                      </a:r>
                      <a:r>
                        <a:rPr lang="ru-RU" sz="1200" dirty="0" smtClean="0">
                          <a:effectLst/>
                        </a:rPr>
                        <a:t> </a:t>
                      </a:r>
                      <a:r>
                        <a:rPr lang="ru-RU" sz="1200" dirty="0">
                          <a:effectLst/>
                        </a:rPr>
                        <a:t>Район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Северо-Енисейская РБ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1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0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0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0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Таймырский </a:t>
                      </a:r>
                      <a:r>
                        <a:rPr lang="ru-RU" sz="1200" dirty="0" smtClean="0">
                          <a:effectLst/>
                        </a:rPr>
                        <a:t>район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Таймырская межрайонная больница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9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6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1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1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3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3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58035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2022511"/>
              </p:ext>
            </p:extLst>
          </p:nvPr>
        </p:nvGraphicFramePr>
        <p:xfrm>
          <a:off x="275624" y="2132856"/>
          <a:ext cx="8445624" cy="4084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52128"/>
                <a:gridCol w="1656003"/>
                <a:gridCol w="960676"/>
                <a:gridCol w="1108473"/>
                <a:gridCol w="1108473"/>
                <a:gridCol w="960676"/>
                <a:gridCol w="886778"/>
                <a:gridCol w="612417"/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Территория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Учреждение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Этап заявки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Законченный случай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Этап 1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Этап 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Этап 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Этап 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Отказ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Беременность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Туруханский Район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effectLst/>
                        </a:rPr>
                        <a:t>Игарская</a:t>
                      </a:r>
                      <a:r>
                        <a:rPr lang="ru-RU" sz="1200" b="1" dirty="0">
                          <a:effectLst/>
                        </a:rPr>
                        <a:t> ГБ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8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0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0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0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0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0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Тюхтетский Район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effectLst/>
                        </a:rPr>
                        <a:t>Тюхтетская</a:t>
                      </a:r>
                      <a:r>
                        <a:rPr lang="ru-RU" sz="1200" b="1" dirty="0">
                          <a:effectLst/>
                        </a:rPr>
                        <a:t> РБ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3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0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0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0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0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Учреждения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 </a:t>
                      </a:r>
                      <a:r>
                        <a:rPr lang="ru-RU" sz="1200" dirty="0">
                          <a:effectLst/>
                        </a:rPr>
                        <a:t>на </a:t>
                      </a:r>
                      <a:r>
                        <a:rPr lang="ru-RU" sz="1200" dirty="0" smtClean="0">
                          <a:effectLst/>
                        </a:rPr>
                        <a:t>Ж/Д </a:t>
                      </a:r>
                      <a:r>
                        <a:rPr lang="ru-RU" sz="1200" dirty="0">
                          <a:effectLst/>
                        </a:rPr>
                        <a:t>транспорте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НУЗ "Дорожная клиническая больница на ст. Красноярск ОАО "РЖД"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24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10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3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Уярский Район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Уярская РБ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12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1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0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0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Эвенкийский муниципальный район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Ванаварская районная больница № 2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10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1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0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Эвенкийский муниципальный район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Туринская МБ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9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0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0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467544" y="620688"/>
            <a:ext cx="828092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БЕСПЛОДИЕ </a:t>
            </a:r>
            <a:br>
              <a:rPr lang="ru-RU" sz="2800" b="1" i="1" dirty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</a:br>
            <a:r>
              <a:rPr lang="ru-RU" b="1" i="1" dirty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НАХОЖДЕНИЕ НА ЭТАПАХ ЛЕЧЕНИЯ/ОБСЛЕДОВАНИЯ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55234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6725" y="548680"/>
            <a:ext cx="8229600" cy="850106"/>
          </a:xfrm>
        </p:spPr>
        <p:txBody>
          <a:bodyPr/>
          <a:lstStyle/>
          <a:p>
            <a:r>
              <a:rPr lang="ru-RU" sz="3600" i="1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Срок обследования и лечения бесплодия</a:t>
            </a:r>
            <a:endParaRPr lang="ru-RU" sz="3600" i="1" dirty="0">
              <a:solidFill>
                <a:schemeClr val="bg2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96786" y="3477980"/>
            <a:ext cx="8254632" cy="20005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u="sng" dirty="0" smtClean="0"/>
              <a:t>Период обследования </a:t>
            </a:r>
            <a:r>
              <a:rPr lang="ru-RU" b="1" dirty="0" smtClean="0"/>
              <a:t>пациентов с целью определения диагноза </a:t>
            </a:r>
          </a:p>
          <a:p>
            <a:r>
              <a:rPr lang="ru-RU" b="1" dirty="0" smtClean="0"/>
              <a:t>и составления плана лечения бесплодия не должен превышать </a:t>
            </a:r>
            <a:r>
              <a:rPr lang="ru-RU" sz="2400" b="1" dirty="0" smtClean="0"/>
              <a:t>3-6 месяцев</a:t>
            </a:r>
          </a:p>
          <a:p>
            <a:endParaRPr lang="ru-RU" b="1" dirty="0" smtClean="0"/>
          </a:p>
          <a:p>
            <a:endParaRPr lang="ru-RU" b="1" dirty="0" smtClean="0"/>
          </a:p>
          <a:p>
            <a:pPr algn="ctr"/>
            <a:r>
              <a:rPr lang="ru-RU" sz="2000" b="1" u="sng" dirty="0" smtClean="0"/>
              <a:t>Период лечения </a:t>
            </a:r>
            <a:r>
              <a:rPr lang="ru-RU" b="1" dirty="0" smtClean="0"/>
              <a:t>в том числе с учетом хирургического</a:t>
            </a:r>
          </a:p>
          <a:p>
            <a:pPr algn="ctr"/>
            <a:r>
              <a:rPr lang="ru-RU" b="1" dirty="0" smtClean="0"/>
              <a:t> – </a:t>
            </a:r>
            <a:r>
              <a:rPr lang="ru-RU" sz="2400" b="1" dirty="0" smtClean="0"/>
              <a:t>не более одного года  </a:t>
            </a:r>
            <a:endParaRPr lang="ru-RU" sz="24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56725" y="1881994"/>
            <a:ext cx="8280920" cy="914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574429" y="2061899"/>
            <a:ext cx="807368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/>
              <a:t>Приказ министерства здравоохранения Красноярского края №147-орг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9534449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764704"/>
            <a:ext cx="8229600" cy="1143000"/>
          </a:xfrm>
        </p:spPr>
        <p:txBody>
          <a:bodyPr/>
          <a:lstStyle/>
          <a:p>
            <a:r>
              <a:rPr lang="ru-RU" sz="4000" i="1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ЗАКРЫТИЕ ЭПИЗОДА</a:t>
            </a:r>
            <a:endParaRPr lang="ru-RU" sz="4000" i="1" dirty="0">
              <a:solidFill>
                <a:schemeClr val="bg2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67744" y="2204864"/>
            <a:ext cx="453650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НАСТУПЛЕНИЕ БЕРЕМЕННОСТИ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267744" y="3306968"/>
            <a:ext cx="453650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НАПРАВЛЕНИЕ НА ЭКО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267744" y="4437112"/>
            <a:ext cx="453650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ОТКАЗ ПАЦИЕНТА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93101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i="1" u="sng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заключение</a:t>
            </a:r>
            <a:endParaRPr lang="ru-RU" sz="4000" i="1" u="sng" dirty="0">
              <a:solidFill>
                <a:schemeClr val="bg2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24744"/>
            <a:ext cx="8589640" cy="4525963"/>
          </a:xfrm>
        </p:spPr>
        <p:txBody>
          <a:bodyPr/>
          <a:lstStyle/>
          <a:p>
            <a:pPr algn="just">
              <a:buFont typeface="Wingdings" pitchFamily="2" charset="2"/>
              <a:buChar char="q"/>
            </a:pPr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Все пациентки и пациенты должны быть </a:t>
            </a:r>
            <a:r>
              <a:rPr lang="ru-RU" b="1" i="1" u="sng" dirty="0" smtClean="0">
                <a:solidFill>
                  <a:srgbClr val="FF0000"/>
                </a:solidFill>
                <a:latin typeface="Arial Black" pitchFamily="34" charset="0"/>
              </a:rPr>
              <a:t>направлены на комплексную услугу </a:t>
            </a:r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обследования по бесплодию !</a:t>
            </a:r>
          </a:p>
          <a:p>
            <a:pPr marL="0" indent="0" algn="just">
              <a:buNone/>
            </a:pPr>
            <a:endParaRPr lang="ru-RU" sz="2800" b="1" dirty="0" smtClean="0">
              <a:solidFill>
                <a:schemeClr val="bg2">
                  <a:lumMod val="50000"/>
                </a:schemeClr>
              </a:solidFill>
              <a:latin typeface="Arial Black" pitchFamily="34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Все должны пройти  </a:t>
            </a:r>
            <a:r>
              <a:rPr lang="ru-RU" b="1" i="1" dirty="0" smtClean="0">
                <a:solidFill>
                  <a:srgbClr val="FF0000"/>
                </a:solidFill>
                <a:latin typeface="Arial Black" pitchFamily="34" charset="0"/>
              </a:rPr>
              <a:t>минимум 2 этапа мониторинга </a:t>
            </a:r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!</a:t>
            </a:r>
          </a:p>
          <a:p>
            <a:pPr marL="0" indent="0" algn="just">
              <a:buNone/>
            </a:pPr>
            <a:endParaRPr lang="ru-RU" sz="2800" b="1" dirty="0" smtClean="0">
              <a:solidFill>
                <a:schemeClr val="bg2">
                  <a:lumMod val="50000"/>
                </a:schemeClr>
              </a:solidFill>
              <a:latin typeface="Arial Black" pitchFamily="34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Эпизод должен быть </a:t>
            </a:r>
            <a:r>
              <a:rPr lang="ru-RU" b="1" i="1" dirty="0" smtClean="0">
                <a:solidFill>
                  <a:srgbClr val="FF0000"/>
                </a:solidFill>
                <a:latin typeface="Arial Black" pitchFamily="34" charset="0"/>
              </a:rPr>
              <a:t>закрыт не позднее 1 года</a:t>
            </a:r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 обследования и лечения включая хирургическое!</a:t>
            </a:r>
            <a:endParaRPr lang="ru-RU" sz="2800" b="1" dirty="0">
              <a:solidFill>
                <a:schemeClr val="bg2">
                  <a:lumMod val="50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0843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579296" cy="634082"/>
          </a:xfrm>
        </p:spPr>
        <p:txBody>
          <a:bodyPr/>
          <a:lstStyle/>
          <a:p>
            <a:r>
              <a:rPr lang="ru-RU" sz="3200" b="1" i="1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БЕСПЛОДИЕ ПО МКБ ОТЧЕТ 2018г.</a:t>
            </a:r>
            <a:endParaRPr lang="ru-RU" sz="3200" b="1" i="1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1498643"/>
              </p:ext>
            </p:extLst>
          </p:nvPr>
        </p:nvGraphicFramePr>
        <p:xfrm>
          <a:off x="251520" y="908720"/>
          <a:ext cx="8568951" cy="56249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34612"/>
                <a:gridCol w="1274614"/>
                <a:gridCol w="1124659"/>
                <a:gridCol w="1124659"/>
                <a:gridCol w="1210407"/>
              </a:tblGrid>
              <a:tr h="510975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Клинический диагноз, код МКБ 10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Число женщин, поставленных на учет в связи с бесплодием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Направлено на ЭКО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09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в отчетном месяце (чел.)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накопительным итогом в отчетном году (чел.)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в отчетном месяце (чел.)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накопительным итогом в отчетном году (чел.)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</a:tr>
              <a:tr h="2773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N46.X МУЖСКОЕ БЕСПЛОДИЕ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0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1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0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0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</a:tr>
              <a:tr h="4331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N97.0 Женское бесплодие, связанное с отсутствием овуляции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5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29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0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0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</a:tr>
              <a:tr h="4331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N97.1 Женское бесплодие трубного происхождения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18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85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0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1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</a:tr>
              <a:tr h="4331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N97.2 Женское бесплодие маточного происхождения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2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10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0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0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</a:tr>
              <a:tr h="4331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N97.3 Женское бесплодие цервикального происхождения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1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3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0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0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</a:tr>
              <a:tr h="4331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N97.4 Женское бесплодие, связанное с мужскими факторами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8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28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0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0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</a:tr>
              <a:tr h="4331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N97.8 Другие формы женского бесплодия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2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10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0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0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</a:tr>
              <a:tr h="4331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N97.9 Женское бесплодие неуточненное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45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198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</a:tr>
              <a:tr h="2773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Итого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81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364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0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1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47625" marB="47625" anchor="ctr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457200" y="19986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5827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836712"/>
            <a:ext cx="8229600" cy="792088"/>
          </a:xfrm>
        </p:spPr>
        <p:txBody>
          <a:bodyPr/>
          <a:lstStyle/>
          <a:p>
            <a:r>
              <a:rPr lang="ru-RU" sz="2800" i="1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Удельный вес направленных на обследование по бесплодию женщин</a:t>
            </a:r>
            <a:endParaRPr lang="ru-RU" sz="2800" i="1" dirty="0">
              <a:solidFill>
                <a:schemeClr val="bg2">
                  <a:lumMod val="50000"/>
                </a:schemeClr>
              </a:solidFill>
              <a:latin typeface="Arial Black" pitchFamily="34" charset="0"/>
            </a:endParaRPr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13131894"/>
              </p:ext>
            </p:extLst>
          </p:nvPr>
        </p:nvGraphicFramePr>
        <p:xfrm>
          <a:off x="323528" y="1844824"/>
          <a:ext cx="8496944" cy="3168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Выноска со стрелкой вправо 7"/>
          <p:cNvSpPr/>
          <p:nvPr/>
        </p:nvSpPr>
        <p:spPr>
          <a:xfrm>
            <a:off x="1650850" y="5445224"/>
            <a:ext cx="5040560" cy="1023040"/>
          </a:xfrm>
          <a:prstGeom prst="rightArrowCallout">
            <a:avLst>
              <a:gd name="adj1" fmla="val 19872"/>
              <a:gd name="adj2" fmla="val 49359"/>
              <a:gd name="adj3" fmla="val 56817"/>
              <a:gd name="adj4" fmla="val 93085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Удельный вес направленных на обследование по комплексным услугам составляет 61%</a:t>
            </a:r>
            <a:endParaRPr lang="ru-RU" sz="1050" b="1" dirty="0"/>
          </a:p>
        </p:txBody>
      </p:sp>
    </p:spTree>
    <p:extLst>
      <p:ext uri="{BB962C8B-B14F-4D97-AF65-F5344CB8AC3E}">
        <p14:creationId xmlns:p14="http://schemas.microsoft.com/office/powerpoint/2010/main" val="8231208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0"/>
            <a:ext cx="2952328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75589"/>
            <a:ext cx="8064896" cy="661123"/>
          </a:xfrm>
        </p:spPr>
        <p:txBody>
          <a:bodyPr>
            <a:normAutofit fontScale="90000"/>
          </a:bodyPr>
          <a:lstStyle/>
          <a:p>
            <a:r>
              <a:rPr lang="ru-RU" sz="2800" i="1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МАРШРУТИЗАЦИЯ             (приказ 147-ОРГ)</a:t>
            </a:r>
            <a:endParaRPr lang="ru-RU" sz="2800" i="1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04048" y="836712"/>
            <a:ext cx="4392488" cy="158417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Обследование женщин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услуга  </a:t>
            </a:r>
            <a:r>
              <a:rPr lang="ru-RU" sz="1100" u="sng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100" u="sng" dirty="0">
                <a:latin typeface="Times New Roman" pitchFamily="18" charset="0"/>
                <a:cs typeface="Times New Roman" pitchFamily="18" charset="0"/>
              </a:rPr>
              <a:t>03.001.000.000.001 </a:t>
            </a:r>
            <a:endParaRPr lang="ru-RU" sz="1100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бследование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мужчин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услуга - </a:t>
            </a:r>
            <a:r>
              <a:rPr lang="ru-RU" sz="1100" u="sng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100" u="sng" dirty="0">
                <a:latin typeface="Times New Roman" pitchFamily="18" charset="0"/>
                <a:cs typeface="Times New Roman" pitchFamily="18" charset="0"/>
              </a:rPr>
              <a:t>03.053.000.000.001 </a:t>
            </a:r>
            <a:endParaRPr lang="ru-RU" sz="1100" u="sng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		                        - </a:t>
            </a:r>
            <a:r>
              <a:rPr lang="ru-RU" sz="1100" u="sng" dirty="0" smtClean="0">
                <a:latin typeface="Times New Roman" pitchFamily="18" charset="0"/>
                <a:cs typeface="Times New Roman" pitchFamily="18" charset="0"/>
              </a:rPr>
              <a:t>В 03.053.000.000.002</a:t>
            </a:r>
          </a:p>
          <a:p>
            <a:pPr marL="0" indent="0">
              <a:buNone/>
            </a:pP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		                         - </a:t>
            </a:r>
            <a:r>
              <a:rPr lang="ru-RU" sz="1100" u="sng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100" u="sng" dirty="0">
                <a:latin typeface="Times New Roman" pitchFamily="18" charset="0"/>
                <a:cs typeface="Times New Roman" pitchFamily="18" charset="0"/>
              </a:rPr>
              <a:t>03.053.000.000.003 </a:t>
            </a:r>
          </a:p>
        </p:txBody>
      </p:sp>
      <p:sp>
        <p:nvSpPr>
          <p:cNvPr id="5" name="Выноска со стрелкой вправо 4"/>
          <p:cNvSpPr/>
          <p:nvPr/>
        </p:nvSpPr>
        <p:spPr>
          <a:xfrm>
            <a:off x="107504" y="893792"/>
            <a:ext cx="4752528" cy="446976"/>
          </a:xfrm>
          <a:prstGeom prst="rightArrowCallout">
            <a:avLst>
              <a:gd name="adj1" fmla="val 19872"/>
              <a:gd name="adj2" fmla="val 49359"/>
              <a:gd name="adj3" fmla="val 56817"/>
              <a:gd name="adj4" fmla="val 93085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Обследование по комплексным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услугам</a:t>
            </a:r>
          </a:p>
          <a:p>
            <a:pPr algn="ctr"/>
            <a:r>
              <a:rPr lang="ru-RU" sz="1050" b="1" dirty="0" smtClean="0">
                <a:latin typeface="Times New Roman" pitchFamily="18" charset="0"/>
                <a:cs typeface="Times New Roman" pitchFamily="18" charset="0"/>
              </a:rPr>
              <a:t>(квоты) </a:t>
            </a:r>
            <a:endParaRPr lang="ru-RU" sz="1050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171401"/>
              </p:ext>
            </p:extLst>
          </p:nvPr>
        </p:nvGraphicFramePr>
        <p:xfrm>
          <a:off x="107504" y="1844824"/>
          <a:ext cx="1584176" cy="23844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84176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КМРД</a:t>
                      </a:r>
                      <a:r>
                        <a:rPr lang="ru-RU" sz="800" baseline="0" dirty="0" smtClean="0">
                          <a:solidFill>
                            <a:schemeClr val="tx1"/>
                          </a:solidFill>
                          <a:effectLst/>
                        </a:rPr>
                        <a:t> №1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КМРД</a:t>
                      </a:r>
                      <a:r>
                        <a:rPr lang="ru-RU" sz="80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№</a:t>
                      </a: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5»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</a:t>
                      </a:r>
                      <a:r>
                        <a:rPr lang="ru-RU" sz="800" dirty="0" err="1">
                          <a:solidFill>
                            <a:schemeClr val="tx1"/>
                          </a:solidFill>
                          <a:effectLst/>
                        </a:rPr>
                        <a:t>Дивногорская</a:t>
                      </a: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РБ»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</a:t>
                      </a:r>
                      <a:r>
                        <a:rPr lang="ru-RU" sz="800" dirty="0" err="1">
                          <a:solidFill>
                            <a:schemeClr val="tx1"/>
                          </a:solidFill>
                          <a:effectLst/>
                        </a:rPr>
                        <a:t>Емельяновская</a:t>
                      </a: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РБ»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  <a:tr h="1222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</a:t>
                      </a:r>
                      <a:r>
                        <a:rPr lang="ru-RU" sz="800" dirty="0" err="1" smtClean="0">
                          <a:solidFill>
                            <a:schemeClr val="tx1"/>
                          </a:solidFill>
                          <a:effectLst/>
                        </a:rPr>
                        <a:t>Сухобузимская</a:t>
                      </a:r>
                      <a:r>
                        <a:rPr lang="ru-RU" sz="800" baseline="0" dirty="0" smtClean="0">
                          <a:solidFill>
                            <a:schemeClr val="tx1"/>
                          </a:solidFill>
                          <a:effectLst/>
                        </a:rPr>
                        <a:t> РБ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</a:t>
                      </a:r>
                      <a:r>
                        <a:rPr lang="ru-RU" sz="800" dirty="0" err="1">
                          <a:solidFill>
                            <a:schemeClr val="tx1"/>
                          </a:solidFill>
                          <a:effectLst/>
                        </a:rPr>
                        <a:t>Манская</a:t>
                      </a: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РБ»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«Саянская 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РБ»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«Больница </a:t>
                      </a:r>
                      <a:endParaRPr lang="ru-RU" sz="8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п</a:t>
                      </a: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. Кедровый»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</a:t>
                      </a:r>
                      <a:r>
                        <a:rPr lang="ru-RU" sz="800" dirty="0" err="1">
                          <a:solidFill>
                            <a:schemeClr val="tx1"/>
                          </a:solidFill>
                          <a:effectLst/>
                        </a:rPr>
                        <a:t>Балахтинская</a:t>
                      </a: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РБ»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</a:t>
                      </a:r>
                      <a:r>
                        <a:rPr lang="ru-RU" sz="800" dirty="0" err="1" smtClean="0">
                          <a:solidFill>
                            <a:schemeClr val="tx1"/>
                          </a:solidFill>
                          <a:effectLst/>
                        </a:rPr>
                        <a:t>Большемурт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 РБ»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</a:t>
                      </a:r>
                      <a:r>
                        <a:rPr lang="ru-RU" sz="800" dirty="0" err="1">
                          <a:solidFill>
                            <a:schemeClr val="tx1"/>
                          </a:solidFill>
                          <a:effectLst/>
                        </a:rPr>
                        <a:t>Новоселовская</a:t>
                      </a: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РБ»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</a:t>
                      </a:r>
                      <a:r>
                        <a:rPr lang="ru-RU" sz="800" dirty="0" err="1">
                          <a:solidFill>
                            <a:schemeClr val="tx1"/>
                          </a:solidFill>
                          <a:effectLst/>
                        </a:rPr>
                        <a:t>Сосновоборская</a:t>
                      </a: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РБ»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«Березовская 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РБ»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ФГБУЗ </a:t>
                      </a:r>
                      <a:r>
                        <a:rPr lang="ru-RU" sz="800" baseline="0" dirty="0" smtClean="0">
                          <a:solidFill>
                            <a:schemeClr val="tx1"/>
                          </a:solidFill>
                          <a:effectLst/>
                        </a:rPr>
                        <a:t> «СКЦ 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ФМБА</a:t>
                      </a: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» 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«Бородинская </a:t>
                      </a:r>
                      <a:r>
                        <a:rPr lang="ru-RU" sz="800" baseline="0" dirty="0" smtClean="0">
                          <a:solidFill>
                            <a:schemeClr val="tx1"/>
                          </a:solidFill>
                          <a:effectLst/>
                        </a:rPr>
                        <a:t> ГБ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КБУЗ «Партизанская 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РБ»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«Рыбинская 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РБ» 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123876"/>
              </p:ext>
            </p:extLst>
          </p:nvPr>
        </p:nvGraphicFramePr>
        <p:xfrm>
          <a:off x="93647" y="4797152"/>
          <a:ext cx="1584175" cy="16005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84175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</a:t>
                      </a:r>
                      <a:r>
                        <a:rPr lang="ru-RU" sz="800" dirty="0" err="1">
                          <a:solidFill>
                            <a:schemeClr val="tx1"/>
                          </a:solidFill>
                          <a:effectLst/>
                        </a:rPr>
                        <a:t>Большеулуйская</a:t>
                      </a: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800" baseline="0" dirty="0" smtClean="0">
                          <a:solidFill>
                            <a:schemeClr val="tx1"/>
                          </a:solidFill>
                          <a:effectLst/>
                        </a:rPr>
                        <a:t> РБ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</a:t>
                      </a:r>
                      <a:r>
                        <a:rPr lang="ru-RU" sz="800" dirty="0" err="1">
                          <a:solidFill>
                            <a:schemeClr val="tx1"/>
                          </a:solidFill>
                          <a:effectLst/>
                        </a:rPr>
                        <a:t>Бирилюсская</a:t>
                      </a: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РБ»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</a:t>
                      </a:r>
                      <a:r>
                        <a:rPr lang="ru-RU" sz="800" dirty="0" err="1">
                          <a:solidFill>
                            <a:schemeClr val="tx1"/>
                          </a:solidFill>
                          <a:effectLst/>
                        </a:rPr>
                        <a:t>Боготольская</a:t>
                      </a: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800" baseline="0" dirty="0" smtClean="0">
                          <a:solidFill>
                            <a:schemeClr val="tx1"/>
                          </a:solidFill>
                          <a:effectLst/>
                        </a:rPr>
                        <a:t>  МРБ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ГБ </a:t>
                      </a: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ЗАТО 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Солнечный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«Красноярский краевой центр охраны материнства и детства №2»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</a:t>
                      </a:r>
                      <a:r>
                        <a:rPr lang="ru-RU" sz="800" dirty="0" err="1">
                          <a:solidFill>
                            <a:schemeClr val="tx1"/>
                          </a:solidFill>
                          <a:effectLst/>
                        </a:rPr>
                        <a:t>Козульская</a:t>
                      </a: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РБ»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«Назаровская 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РБ»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</a:t>
                      </a:r>
                      <a:r>
                        <a:rPr lang="ru-RU" sz="800" dirty="0" err="1">
                          <a:solidFill>
                            <a:schemeClr val="tx1"/>
                          </a:solidFill>
                          <a:effectLst/>
                        </a:rPr>
                        <a:t>Тюхтетская</a:t>
                      </a: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РБ»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</a:t>
                      </a:r>
                      <a:r>
                        <a:rPr lang="ru-RU" sz="800" dirty="0" err="1">
                          <a:solidFill>
                            <a:schemeClr val="tx1"/>
                          </a:solidFill>
                          <a:effectLst/>
                        </a:rPr>
                        <a:t>Ужурская</a:t>
                      </a: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РБ»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</a:t>
                      </a:r>
                      <a:r>
                        <a:rPr lang="ru-RU" sz="800" dirty="0" err="1">
                          <a:solidFill>
                            <a:schemeClr val="tx1"/>
                          </a:solidFill>
                          <a:effectLst/>
                        </a:rPr>
                        <a:t>Шарыповская</a:t>
                      </a: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РБ»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9641352"/>
              </p:ext>
            </p:extLst>
          </p:nvPr>
        </p:nvGraphicFramePr>
        <p:xfrm>
          <a:off x="1619672" y="5455919"/>
          <a:ext cx="1584176" cy="13283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84176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</a:t>
                      </a:r>
                      <a:r>
                        <a:rPr lang="ru-RU" sz="800" dirty="0" err="1">
                          <a:solidFill>
                            <a:schemeClr val="tx1"/>
                          </a:solidFill>
                          <a:effectLst/>
                        </a:rPr>
                        <a:t>Байкитская</a:t>
                      </a: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 районная больница №1»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</a:t>
                      </a:r>
                      <a:r>
                        <a:rPr lang="ru-RU" sz="800" dirty="0" err="1">
                          <a:solidFill>
                            <a:schemeClr val="tx1"/>
                          </a:solidFill>
                          <a:effectLst/>
                        </a:rPr>
                        <a:t>Богучанская</a:t>
                      </a: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800" baseline="0" dirty="0" smtClean="0">
                          <a:solidFill>
                            <a:schemeClr val="tx1"/>
                          </a:solidFill>
                          <a:effectLst/>
                        </a:rPr>
                        <a:t> РБ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</a:t>
                      </a:r>
                      <a:r>
                        <a:rPr lang="ru-RU" sz="800" dirty="0" err="1">
                          <a:solidFill>
                            <a:schemeClr val="tx1"/>
                          </a:solidFill>
                          <a:effectLst/>
                        </a:rPr>
                        <a:t>Ванаварская</a:t>
                      </a: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РБ </a:t>
                      </a: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№2»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</a:t>
                      </a:r>
                      <a:r>
                        <a:rPr lang="ru-RU" sz="800" dirty="0" err="1">
                          <a:solidFill>
                            <a:schemeClr val="tx1"/>
                          </a:solidFill>
                          <a:effectLst/>
                        </a:rPr>
                        <a:t>Игарская</a:t>
                      </a: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800" baseline="0" dirty="0" smtClean="0">
                          <a:solidFill>
                            <a:schemeClr val="tx1"/>
                          </a:solidFill>
                          <a:effectLst/>
                        </a:rPr>
                        <a:t> ГБ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</a:t>
                      </a:r>
                      <a:r>
                        <a:rPr lang="ru-RU" sz="800" dirty="0" err="1">
                          <a:solidFill>
                            <a:schemeClr val="tx1"/>
                          </a:solidFill>
                          <a:effectLst/>
                        </a:rPr>
                        <a:t>Кежемская</a:t>
                      </a: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800" baseline="0" dirty="0" smtClean="0">
                          <a:solidFill>
                            <a:schemeClr val="tx1"/>
                          </a:solidFill>
                          <a:effectLst/>
                        </a:rPr>
                        <a:t> РБ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</a:t>
                      </a:r>
                      <a:r>
                        <a:rPr lang="ru-RU" sz="800" dirty="0" err="1">
                          <a:solidFill>
                            <a:schemeClr val="tx1"/>
                          </a:solidFill>
                          <a:effectLst/>
                        </a:rPr>
                        <a:t>Мотыгинская</a:t>
                      </a: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800" baseline="0" dirty="0" smtClean="0">
                          <a:solidFill>
                            <a:schemeClr val="tx1"/>
                          </a:solidFill>
                          <a:effectLst/>
                        </a:rPr>
                        <a:t>  РБ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«Северо-Енисейская </a:t>
                      </a:r>
                      <a:r>
                        <a:rPr lang="ru-RU" sz="800" baseline="0" dirty="0" smtClean="0">
                          <a:solidFill>
                            <a:schemeClr val="tx1"/>
                          </a:solidFill>
                          <a:effectLst/>
                        </a:rPr>
                        <a:t> РБ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КГБУЗ «Туринская </a:t>
                      </a:r>
                      <a:r>
                        <a:rPr lang="ru-RU" sz="800" baseline="0" dirty="0" smtClean="0">
                          <a:solidFill>
                            <a:schemeClr val="tx1"/>
                          </a:solidFill>
                          <a:effectLst/>
                        </a:rPr>
                        <a:t> МРБ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«Туруханская </a:t>
                      </a:r>
                      <a:r>
                        <a:rPr lang="ru-RU" sz="800" baseline="0" dirty="0" smtClean="0">
                          <a:solidFill>
                            <a:schemeClr val="tx1"/>
                          </a:solidFill>
                          <a:effectLst/>
                        </a:rPr>
                        <a:t> РБ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3284986"/>
              </p:ext>
            </p:extLst>
          </p:nvPr>
        </p:nvGraphicFramePr>
        <p:xfrm>
          <a:off x="3491880" y="5513257"/>
          <a:ext cx="1573099" cy="13365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73099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</a:t>
                      </a:r>
                      <a:r>
                        <a:rPr lang="ru-RU" sz="800" dirty="0" err="1">
                          <a:solidFill>
                            <a:schemeClr val="tx1"/>
                          </a:solidFill>
                          <a:effectLst/>
                        </a:rPr>
                        <a:t>Большеулуйская</a:t>
                      </a: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800" baseline="0" dirty="0" smtClean="0">
                          <a:solidFill>
                            <a:schemeClr val="tx1"/>
                          </a:solidFill>
                          <a:effectLst/>
                        </a:rPr>
                        <a:t> РБ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</a:t>
                      </a:r>
                      <a:r>
                        <a:rPr lang="ru-RU" sz="800" dirty="0" err="1">
                          <a:solidFill>
                            <a:schemeClr val="tx1"/>
                          </a:solidFill>
                          <a:effectLst/>
                        </a:rPr>
                        <a:t>Бирилюсская</a:t>
                      </a: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800" baseline="0" dirty="0" smtClean="0">
                          <a:solidFill>
                            <a:schemeClr val="tx1"/>
                          </a:solidFill>
                          <a:effectLst/>
                        </a:rPr>
                        <a:t> РБ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</a:t>
                      </a:r>
                      <a:r>
                        <a:rPr lang="ru-RU" sz="800" dirty="0" err="1">
                          <a:solidFill>
                            <a:schemeClr val="tx1"/>
                          </a:solidFill>
                          <a:effectLst/>
                        </a:rPr>
                        <a:t>Боготольская</a:t>
                      </a: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800" baseline="0" dirty="0" smtClean="0">
                          <a:solidFill>
                            <a:schemeClr val="tx1"/>
                          </a:solidFill>
                          <a:effectLst/>
                        </a:rPr>
                        <a:t> МРБ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КГБУЗ «</a:t>
                      </a:r>
                      <a:r>
                        <a:rPr lang="ru-RU" sz="800" dirty="0" err="1" smtClean="0">
                          <a:solidFill>
                            <a:schemeClr val="tx1"/>
                          </a:solidFill>
                          <a:effectLst/>
                        </a:rPr>
                        <a:t>Ужурская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800" baseline="0" dirty="0" smtClean="0">
                          <a:solidFill>
                            <a:schemeClr val="tx1"/>
                          </a:solidFill>
                          <a:effectLst/>
                        </a:rPr>
                        <a:t> РБ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»</a:t>
                      </a:r>
                      <a:endParaRPr lang="ru-RU" sz="8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КГБУЗ «</a:t>
                      </a:r>
                      <a:r>
                        <a:rPr lang="ru-RU" sz="800" dirty="0" err="1" smtClean="0">
                          <a:solidFill>
                            <a:schemeClr val="tx1"/>
                          </a:solidFill>
                          <a:effectLst/>
                        </a:rPr>
                        <a:t>Шарыповская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800" baseline="0" dirty="0" smtClean="0">
                          <a:solidFill>
                            <a:schemeClr val="tx1"/>
                          </a:solidFill>
                          <a:effectLst/>
                        </a:rPr>
                        <a:t> РБ</a:t>
                      </a:r>
                      <a:endParaRPr lang="ru-RU" sz="8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</a:t>
                      </a:r>
                      <a:r>
                        <a:rPr lang="ru-RU" sz="800" dirty="0" err="1">
                          <a:solidFill>
                            <a:schemeClr val="tx1"/>
                          </a:solidFill>
                          <a:effectLst/>
                        </a:rPr>
                        <a:t>Козульская</a:t>
                      </a: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800" baseline="0" dirty="0" smtClean="0">
                          <a:solidFill>
                            <a:schemeClr val="tx1"/>
                          </a:solidFill>
                          <a:effectLst/>
                        </a:rPr>
                        <a:t> РБ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«Назаровская </a:t>
                      </a:r>
                      <a:r>
                        <a:rPr lang="ru-RU" sz="800" baseline="0" dirty="0" smtClean="0">
                          <a:solidFill>
                            <a:schemeClr val="tx1"/>
                          </a:solidFill>
                          <a:effectLst/>
                        </a:rPr>
                        <a:t> РБ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</a:t>
                      </a:r>
                      <a:r>
                        <a:rPr lang="ru-RU" sz="800" dirty="0" err="1">
                          <a:solidFill>
                            <a:schemeClr val="tx1"/>
                          </a:solidFill>
                          <a:effectLst/>
                        </a:rPr>
                        <a:t>Тюхтетская</a:t>
                      </a: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800" baseline="0" dirty="0" smtClean="0">
                          <a:solidFill>
                            <a:schemeClr val="tx1"/>
                          </a:solidFill>
                          <a:effectLst/>
                        </a:rPr>
                        <a:t> РБ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8659319"/>
              </p:ext>
            </p:extLst>
          </p:nvPr>
        </p:nvGraphicFramePr>
        <p:xfrm>
          <a:off x="5148064" y="5589240"/>
          <a:ext cx="1008112" cy="2640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8112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КМРД</a:t>
                      </a:r>
                      <a:r>
                        <a:rPr lang="ru-RU" sz="80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№</a:t>
                      </a: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2»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КМРД </a:t>
                      </a: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№ 4»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3365971"/>
              </p:ext>
            </p:extLst>
          </p:nvPr>
        </p:nvGraphicFramePr>
        <p:xfrm>
          <a:off x="6300192" y="5661248"/>
          <a:ext cx="1501091" cy="9241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01091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</a:t>
                      </a:r>
                      <a:r>
                        <a:rPr lang="ru-RU" sz="800" dirty="0" err="1">
                          <a:solidFill>
                            <a:schemeClr val="tx1"/>
                          </a:solidFill>
                          <a:effectLst/>
                        </a:rPr>
                        <a:t>Абанская</a:t>
                      </a: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800" baseline="0" dirty="0" smtClean="0">
                          <a:solidFill>
                            <a:schemeClr val="tx1"/>
                          </a:solidFill>
                          <a:effectLst/>
                        </a:rPr>
                        <a:t> РБ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Дзержинская</a:t>
                      </a:r>
                      <a:r>
                        <a:rPr lang="ru-RU" sz="800" baseline="0" dirty="0" smtClean="0">
                          <a:solidFill>
                            <a:schemeClr val="tx1"/>
                          </a:solidFill>
                          <a:effectLst/>
                        </a:rPr>
                        <a:t> РБ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</a:t>
                      </a:r>
                      <a:r>
                        <a:rPr lang="ru-RU" sz="800" dirty="0" err="1">
                          <a:solidFill>
                            <a:schemeClr val="tx1"/>
                          </a:solidFill>
                          <a:effectLst/>
                        </a:rPr>
                        <a:t>Иланская</a:t>
                      </a: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800" baseline="0" dirty="0" smtClean="0">
                          <a:solidFill>
                            <a:schemeClr val="tx1"/>
                          </a:solidFill>
                          <a:effectLst/>
                        </a:rPr>
                        <a:t> РБ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</a:t>
                      </a:r>
                      <a:r>
                        <a:rPr lang="ru-RU" sz="800" dirty="0" err="1">
                          <a:solidFill>
                            <a:schemeClr val="tx1"/>
                          </a:solidFill>
                          <a:effectLst/>
                        </a:rPr>
                        <a:t>Ирбейская</a:t>
                      </a: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800" baseline="0" dirty="0" smtClean="0">
                          <a:solidFill>
                            <a:schemeClr val="tx1"/>
                          </a:solidFill>
                          <a:effectLst/>
                        </a:rPr>
                        <a:t> РБ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</a:t>
                      </a:r>
                      <a:r>
                        <a:rPr lang="ru-RU" sz="800" dirty="0" err="1">
                          <a:solidFill>
                            <a:schemeClr val="tx1"/>
                          </a:solidFill>
                          <a:effectLst/>
                        </a:rPr>
                        <a:t>Канская</a:t>
                      </a: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800" baseline="0" dirty="0" smtClean="0">
                          <a:solidFill>
                            <a:schemeClr val="tx1"/>
                          </a:solidFill>
                          <a:effectLst/>
                        </a:rPr>
                        <a:t> МРБ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</a:t>
                      </a:r>
                      <a:r>
                        <a:rPr lang="ru-RU" sz="800" dirty="0" err="1">
                          <a:solidFill>
                            <a:schemeClr val="tx1"/>
                          </a:solidFill>
                          <a:effectLst/>
                        </a:rPr>
                        <a:t>Нижнеингашская</a:t>
                      </a: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800" baseline="0" dirty="0" smtClean="0">
                          <a:solidFill>
                            <a:schemeClr val="tx1"/>
                          </a:solidFill>
                          <a:effectLst/>
                        </a:rPr>
                        <a:t> РБ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</a:t>
                      </a:r>
                      <a:r>
                        <a:rPr lang="ru-RU" sz="800" dirty="0" err="1">
                          <a:solidFill>
                            <a:schemeClr val="tx1"/>
                          </a:solidFill>
                          <a:effectLst/>
                        </a:rPr>
                        <a:t>Тасеевская</a:t>
                      </a: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800" baseline="0" dirty="0" smtClean="0">
                          <a:solidFill>
                            <a:schemeClr val="tx1"/>
                          </a:solidFill>
                          <a:effectLst/>
                        </a:rPr>
                        <a:t> РБ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2478843"/>
              </p:ext>
            </p:extLst>
          </p:nvPr>
        </p:nvGraphicFramePr>
        <p:xfrm>
          <a:off x="7668344" y="4777591"/>
          <a:ext cx="1475656" cy="5280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75656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«Енисейская 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РБ»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</a:t>
                      </a:r>
                      <a:r>
                        <a:rPr lang="ru-RU" sz="800" dirty="0" err="1">
                          <a:solidFill>
                            <a:schemeClr val="tx1"/>
                          </a:solidFill>
                          <a:effectLst/>
                        </a:rPr>
                        <a:t>Казачинская</a:t>
                      </a: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РБ»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</a:t>
                      </a:r>
                      <a:r>
                        <a:rPr lang="ru-RU" sz="800" dirty="0" err="1">
                          <a:solidFill>
                            <a:schemeClr val="tx1"/>
                          </a:solidFill>
                          <a:effectLst/>
                        </a:rPr>
                        <a:t>Лесосибирская</a:t>
                      </a: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МРБ»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</a:tr>
              <a:tr h="488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</a:t>
                      </a:r>
                      <a:r>
                        <a:rPr lang="ru-RU" sz="800" dirty="0" err="1">
                          <a:solidFill>
                            <a:schemeClr val="tx1"/>
                          </a:solidFill>
                          <a:effectLst/>
                        </a:rPr>
                        <a:t>Пировская</a:t>
                      </a: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800" baseline="0" dirty="0" smtClean="0">
                          <a:solidFill>
                            <a:schemeClr val="tx1"/>
                          </a:solidFill>
                          <a:effectLst/>
                        </a:rPr>
                        <a:t> РБ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</a:tr>
            </a:tbl>
          </a:graphicData>
        </a:graphic>
      </p:graphicFrame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0519884"/>
              </p:ext>
            </p:extLst>
          </p:nvPr>
        </p:nvGraphicFramePr>
        <p:xfrm>
          <a:off x="7680019" y="3429001"/>
          <a:ext cx="1429083" cy="9241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29083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«Ермаковская 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РБ»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</a:t>
                      </a:r>
                      <a:r>
                        <a:rPr lang="ru-RU" sz="800" dirty="0" err="1">
                          <a:solidFill>
                            <a:schemeClr val="tx1"/>
                          </a:solidFill>
                          <a:effectLst/>
                        </a:rPr>
                        <a:t>Идринская</a:t>
                      </a: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800" baseline="0" dirty="0" smtClean="0">
                          <a:solidFill>
                            <a:schemeClr val="tx1"/>
                          </a:solidFill>
                          <a:effectLst/>
                        </a:rPr>
                        <a:t> РБ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</a:t>
                      </a:r>
                      <a:r>
                        <a:rPr lang="ru-RU" sz="800" dirty="0" err="1">
                          <a:solidFill>
                            <a:schemeClr val="tx1"/>
                          </a:solidFill>
                          <a:effectLst/>
                        </a:rPr>
                        <a:t>Каратузская</a:t>
                      </a: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РБ»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</a:t>
                      </a:r>
                      <a:r>
                        <a:rPr lang="ru-RU" sz="800" dirty="0" err="1">
                          <a:solidFill>
                            <a:schemeClr val="tx1"/>
                          </a:solidFill>
                          <a:effectLst/>
                        </a:rPr>
                        <a:t>Краснотуранская</a:t>
                      </a: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РБ»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</a:t>
                      </a:r>
                      <a:r>
                        <a:rPr lang="ru-RU" sz="800" dirty="0" err="1">
                          <a:solidFill>
                            <a:schemeClr val="tx1"/>
                          </a:solidFill>
                          <a:effectLst/>
                        </a:rPr>
                        <a:t>Курагинская</a:t>
                      </a: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РБ»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«Минусинская 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МРБ»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</a:t>
                      </a:r>
                      <a:r>
                        <a:rPr lang="ru-RU" sz="800" dirty="0" err="1">
                          <a:solidFill>
                            <a:schemeClr val="tx1"/>
                          </a:solidFill>
                          <a:effectLst/>
                        </a:rPr>
                        <a:t>Шушенская</a:t>
                      </a: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800" baseline="0" dirty="0" smtClean="0">
                          <a:solidFill>
                            <a:schemeClr val="tx1"/>
                          </a:solidFill>
                          <a:effectLst/>
                        </a:rPr>
                        <a:t> РБ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2874516"/>
              </p:ext>
            </p:extLst>
          </p:nvPr>
        </p:nvGraphicFramePr>
        <p:xfrm>
          <a:off x="7642909" y="2153119"/>
          <a:ext cx="1501091" cy="9241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01091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«Норильская 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ГБ </a:t>
                      </a: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№ 3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«Норильская 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ГП </a:t>
                      </a: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№2»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«Норильская 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ГП </a:t>
                      </a: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№3»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«Норильская 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МП </a:t>
                      </a: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№ 1»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«Норильский </a:t>
                      </a:r>
                      <a:r>
                        <a:rPr lang="ru-RU" sz="800" baseline="0" dirty="0" smtClean="0">
                          <a:solidFill>
                            <a:schemeClr val="tx1"/>
                          </a:solidFill>
                          <a:effectLst/>
                        </a:rPr>
                        <a:t> МРД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«Таймырская </a:t>
                      </a:r>
                      <a:r>
                        <a:rPr lang="ru-RU" sz="800" baseline="0" dirty="0" smtClean="0">
                          <a:solidFill>
                            <a:schemeClr val="tx1"/>
                          </a:solidFill>
                          <a:effectLst/>
                        </a:rPr>
                        <a:t> МРД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»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КГБУЗ «Таймырская </a:t>
                      </a:r>
                      <a:r>
                        <a:rPr lang="ru-RU" sz="800" baseline="0" dirty="0" smtClean="0">
                          <a:solidFill>
                            <a:schemeClr val="tx1"/>
                          </a:solidFill>
                          <a:effectLst/>
                        </a:rPr>
                        <a:t> РБ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800" dirty="0">
                          <a:solidFill>
                            <a:schemeClr val="tx1"/>
                          </a:solidFill>
                          <a:effectLst/>
                        </a:rPr>
                        <a:t>№ 1» 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noFill/>
                  </a:tcPr>
                </a:tc>
              </a:tr>
            </a:tbl>
          </a:graphicData>
        </a:graphic>
      </p:graphicFrame>
      <p:sp>
        <p:nvSpPr>
          <p:cNvPr id="25" name="Выноска 2 24"/>
          <p:cNvSpPr/>
          <p:nvPr/>
        </p:nvSpPr>
        <p:spPr>
          <a:xfrm>
            <a:off x="1718380" y="1836400"/>
            <a:ext cx="1629484" cy="1016536"/>
          </a:xfrm>
          <a:prstGeom prst="borderCallout2">
            <a:avLst>
              <a:gd name="adj1" fmla="val 44232"/>
              <a:gd name="adj2" fmla="val 204"/>
              <a:gd name="adj3" fmla="val 63322"/>
              <a:gd name="adj4" fmla="val -8510"/>
              <a:gd name="adj5" fmla="val 121417"/>
              <a:gd name="adj6" fmla="val -20882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КГБУЗ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>
                <a:solidFill>
                  <a:schemeClr val="tx1"/>
                </a:solidFill>
              </a:rPr>
              <a:t>«</a:t>
            </a:r>
            <a:r>
              <a:rPr lang="ru-RU" b="1" dirty="0" smtClean="0">
                <a:solidFill>
                  <a:schemeClr val="tx1"/>
                </a:solidFill>
              </a:rPr>
              <a:t>КМКБ </a:t>
            </a:r>
            <a:r>
              <a:rPr lang="ru-RU" b="1" dirty="0">
                <a:solidFill>
                  <a:schemeClr val="tx1"/>
                </a:solidFill>
              </a:rPr>
              <a:t>№4»</a:t>
            </a:r>
          </a:p>
        </p:txBody>
      </p:sp>
      <p:sp>
        <p:nvSpPr>
          <p:cNvPr id="26" name="Выноска 2 25"/>
          <p:cNvSpPr/>
          <p:nvPr/>
        </p:nvSpPr>
        <p:spPr>
          <a:xfrm>
            <a:off x="1711028" y="3023880"/>
            <a:ext cx="1636836" cy="1053192"/>
          </a:xfrm>
          <a:prstGeom prst="borderCallout2">
            <a:avLst>
              <a:gd name="adj1" fmla="val 44232"/>
              <a:gd name="adj2" fmla="val 204"/>
              <a:gd name="adj3" fmla="val 65480"/>
              <a:gd name="adj4" fmla="val -10407"/>
              <a:gd name="adj5" fmla="val 163892"/>
              <a:gd name="adj6" fmla="val -32408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КГБУЗ </a:t>
            </a:r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«</a:t>
            </a:r>
            <a:r>
              <a:rPr lang="ru-RU" b="1" dirty="0" err="1">
                <a:solidFill>
                  <a:schemeClr val="tx1"/>
                </a:solidFill>
              </a:rPr>
              <a:t>Ачинская</a:t>
            </a:r>
            <a:r>
              <a:rPr lang="ru-RU" b="1" dirty="0">
                <a:solidFill>
                  <a:schemeClr val="tx1"/>
                </a:solidFill>
              </a:rPr>
              <a:t> МРБ»</a:t>
            </a:r>
          </a:p>
        </p:txBody>
      </p:sp>
      <p:sp>
        <p:nvSpPr>
          <p:cNvPr id="27" name="Выноска 2 26"/>
          <p:cNvSpPr/>
          <p:nvPr/>
        </p:nvSpPr>
        <p:spPr>
          <a:xfrm>
            <a:off x="1691680" y="4197216"/>
            <a:ext cx="1224136" cy="860794"/>
          </a:xfrm>
          <a:prstGeom prst="borderCallout2">
            <a:avLst>
              <a:gd name="adj1" fmla="val 102168"/>
              <a:gd name="adj2" fmla="val 54379"/>
              <a:gd name="adj3" fmla="val 117562"/>
              <a:gd name="adj4" fmla="val 46485"/>
              <a:gd name="adj5" fmla="val 142729"/>
              <a:gd name="adj6" fmla="val 42863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</a:rPr>
              <a:t>КГБУЗ «КККЦОМД»</a:t>
            </a:r>
          </a:p>
        </p:txBody>
      </p:sp>
      <p:sp>
        <p:nvSpPr>
          <p:cNvPr id="28" name="Выноска 2 27"/>
          <p:cNvSpPr/>
          <p:nvPr/>
        </p:nvSpPr>
        <p:spPr>
          <a:xfrm>
            <a:off x="3059832" y="4197217"/>
            <a:ext cx="1296144" cy="860792"/>
          </a:xfrm>
          <a:prstGeom prst="borderCallout2">
            <a:avLst>
              <a:gd name="adj1" fmla="val 102168"/>
              <a:gd name="adj2" fmla="val 48913"/>
              <a:gd name="adj3" fmla="val 120506"/>
              <a:gd name="adj4" fmla="val 74737"/>
              <a:gd name="adj5" fmla="val 152819"/>
              <a:gd name="adj6" fmla="val 83262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</a:rPr>
              <a:t>КГБУЗ «ККЦОМД №2»</a:t>
            </a:r>
          </a:p>
        </p:txBody>
      </p:sp>
      <p:sp>
        <p:nvSpPr>
          <p:cNvPr id="29" name="Выноска 2 28"/>
          <p:cNvSpPr/>
          <p:nvPr/>
        </p:nvSpPr>
        <p:spPr>
          <a:xfrm>
            <a:off x="4499992" y="4201579"/>
            <a:ext cx="1296144" cy="860790"/>
          </a:xfrm>
          <a:prstGeom prst="borderCallout2">
            <a:avLst>
              <a:gd name="adj1" fmla="val 102168"/>
              <a:gd name="adj2" fmla="val 48913"/>
              <a:gd name="adj3" fmla="val 128594"/>
              <a:gd name="adj4" fmla="val 78824"/>
              <a:gd name="adj5" fmla="val 160197"/>
              <a:gd name="adj6" fmla="val 89069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</a:rPr>
              <a:t>КГБУЗ «КМРД №4»</a:t>
            </a:r>
          </a:p>
        </p:txBody>
      </p:sp>
      <p:sp>
        <p:nvSpPr>
          <p:cNvPr id="30" name="Выноска 2 29"/>
          <p:cNvSpPr/>
          <p:nvPr/>
        </p:nvSpPr>
        <p:spPr>
          <a:xfrm>
            <a:off x="6012160" y="4197222"/>
            <a:ext cx="1376536" cy="860788"/>
          </a:xfrm>
          <a:prstGeom prst="borderCallout2">
            <a:avLst>
              <a:gd name="adj1" fmla="val 102168"/>
              <a:gd name="adj2" fmla="val 48913"/>
              <a:gd name="adj3" fmla="val 143745"/>
              <a:gd name="adj4" fmla="val 71081"/>
              <a:gd name="adj5" fmla="val 171776"/>
              <a:gd name="adj6" fmla="val 77884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</a:rPr>
              <a:t>КГБУЗ «</a:t>
            </a:r>
            <a:r>
              <a:rPr lang="ru-RU" sz="1600" b="1" dirty="0" err="1">
                <a:solidFill>
                  <a:schemeClr val="tx1"/>
                </a:solidFill>
              </a:rPr>
              <a:t>Канская</a:t>
            </a:r>
            <a:r>
              <a:rPr lang="ru-RU" sz="1600" b="1" dirty="0">
                <a:solidFill>
                  <a:schemeClr val="tx1"/>
                </a:solidFill>
              </a:rPr>
              <a:t> МБ»</a:t>
            </a:r>
          </a:p>
        </p:txBody>
      </p:sp>
      <p:sp>
        <p:nvSpPr>
          <p:cNvPr id="31" name="Выноска 2 30"/>
          <p:cNvSpPr/>
          <p:nvPr/>
        </p:nvSpPr>
        <p:spPr>
          <a:xfrm>
            <a:off x="5220072" y="3429001"/>
            <a:ext cx="2168625" cy="648072"/>
          </a:xfrm>
          <a:prstGeom prst="borderCallout2">
            <a:avLst>
              <a:gd name="adj1" fmla="val 49562"/>
              <a:gd name="adj2" fmla="val 99470"/>
              <a:gd name="adj3" fmla="val 68329"/>
              <a:gd name="adj4" fmla="val 108339"/>
              <a:gd name="adj5" fmla="val 201595"/>
              <a:gd name="adj6" fmla="val 120313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</a:rPr>
              <a:t>КГБУЗ </a:t>
            </a:r>
          </a:p>
          <a:p>
            <a:pPr algn="ctr"/>
            <a:r>
              <a:rPr lang="ru-RU" sz="1600" b="1" dirty="0">
                <a:solidFill>
                  <a:schemeClr val="tx1"/>
                </a:solidFill>
              </a:rPr>
              <a:t>«</a:t>
            </a:r>
            <a:r>
              <a:rPr lang="ru-RU" sz="1600" b="1" dirty="0" err="1">
                <a:solidFill>
                  <a:schemeClr val="tx1"/>
                </a:solidFill>
              </a:rPr>
              <a:t>Лесосибирская</a:t>
            </a:r>
            <a:r>
              <a:rPr lang="ru-RU" sz="1600" b="1" dirty="0">
                <a:solidFill>
                  <a:schemeClr val="tx1"/>
                </a:solidFill>
              </a:rPr>
              <a:t> МБ»</a:t>
            </a:r>
          </a:p>
        </p:txBody>
      </p:sp>
      <p:sp>
        <p:nvSpPr>
          <p:cNvPr id="32" name="Выноска 2 31"/>
          <p:cNvSpPr/>
          <p:nvPr/>
        </p:nvSpPr>
        <p:spPr>
          <a:xfrm>
            <a:off x="5220072" y="2669716"/>
            <a:ext cx="2168624" cy="692501"/>
          </a:xfrm>
          <a:prstGeom prst="borderCallout2">
            <a:avLst>
              <a:gd name="adj1" fmla="val 49562"/>
              <a:gd name="adj2" fmla="val 99470"/>
              <a:gd name="adj3" fmla="val 69102"/>
              <a:gd name="adj4" fmla="val 108853"/>
              <a:gd name="adj5" fmla="val 168235"/>
              <a:gd name="adj6" fmla="val 116710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КГБУЗ </a:t>
            </a:r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«Минусинская МБ»</a:t>
            </a:r>
          </a:p>
        </p:txBody>
      </p:sp>
      <p:sp>
        <p:nvSpPr>
          <p:cNvPr id="33" name="Выноска 2 32"/>
          <p:cNvSpPr/>
          <p:nvPr/>
        </p:nvSpPr>
        <p:spPr>
          <a:xfrm>
            <a:off x="5220072" y="1836400"/>
            <a:ext cx="2168624" cy="692501"/>
          </a:xfrm>
          <a:prstGeom prst="borderCallout2">
            <a:avLst>
              <a:gd name="adj1" fmla="val 49562"/>
              <a:gd name="adj2" fmla="val 99470"/>
              <a:gd name="adj3" fmla="val 62661"/>
              <a:gd name="adj4" fmla="val 107311"/>
              <a:gd name="adj5" fmla="val 118315"/>
              <a:gd name="adj6" fmla="val 114392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КГБУЗ </a:t>
            </a:r>
          </a:p>
          <a:p>
            <a:pPr algn="ctr"/>
            <a:r>
              <a:rPr lang="ru-RU" sz="1600" b="1" dirty="0">
                <a:solidFill>
                  <a:schemeClr val="tx1"/>
                </a:solidFill>
              </a:rPr>
              <a:t>«Норильская </a:t>
            </a:r>
            <a:r>
              <a:rPr lang="ru-RU" sz="1600" b="1" dirty="0" smtClean="0">
                <a:solidFill>
                  <a:schemeClr val="tx1"/>
                </a:solidFill>
              </a:rPr>
              <a:t>МП№</a:t>
            </a:r>
            <a:r>
              <a:rPr lang="ru-RU" sz="1600" b="1" dirty="0">
                <a:solidFill>
                  <a:schemeClr val="tx1"/>
                </a:solidFill>
              </a:rPr>
              <a:t>1»</a:t>
            </a:r>
          </a:p>
        </p:txBody>
      </p:sp>
    </p:spTree>
    <p:extLst>
      <p:ext uri="{BB962C8B-B14F-4D97-AF65-F5344CB8AC3E}">
        <p14:creationId xmlns:p14="http://schemas.microsoft.com/office/powerpoint/2010/main" val="3731422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1143000"/>
          </a:xfrm>
        </p:spPr>
        <p:txBody>
          <a:bodyPr/>
          <a:lstStyle/>
          <a:p>
            <a:r>
              <a:rPr lang="ru-RU" sz="2800" i="1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Выполнение комплексных услуг обследования по бесплодию супружеских пар в 2018 году</a:t>
            </a:r>
            <a:endParaRPr lang="ru-RU" sz="2800" i="1" dirty="0">
              <a:solidFill>
                <a:schemeClr val="bg2">
                  <a:lumMod val="50000"/>
                </a:schemeClr>
              </a:solidFill>
              <a:latin typeface="Arial Black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0700041"/>
              </p:ext>
            </p:extLst>
          </p:nvPr>
        </p:nvGraphicFramePr>
        <p:xfrm>
          <a:off x="179512" y="1412776"/>
          <a:ext cx="8784976" cy="52379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26279"/>
                <a:gridCol w="1351535"/>
                <a:gridCol w="4619047"/>
                <a:gridCol w="844327"/>
                <a:gridCol w="843788"/>
              </a:tblGrid>
              <a:tr h="282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Головное МО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Код услуги (группы)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Услуга (группа)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План Кол-во услуг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Факт Кол-во услуг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/>
                </a:tc>
              </a:tr>
              <a:tr h="754327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КГБУЗ "</a:t>
                      </a:r>
                      <a:r>
                        <a:rPr lang="ru-RU" sz="1400" dirty="0" err="1">
                          <a:effectLst/>
                        </a:rPr>
                        <a:t>Ачинская</a:t>
                      </a:r>
                      <a:r>
                        <a:rPr lang="ru-RU" sz="1400" dirty="0">
                          <a:effectLst/>
                        </a:rPr>
                        <a:t> МРБ"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B03.053.000.000.001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Комплексная услуга по обследованию супружеской пары с нарушением репродуктивной функции (бесплодие) на амбулаторном этапе (мужчины)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170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/>
                </a:tc>
              </a:tr>
              <a:tr h="4714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B03.053.000.000.002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Комплексная услуга по обследованию супружеской пары при мужском факторе бесплодия (мужчины)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175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/>
                </a:tc>
              </a:tr>
              <a:tr h="942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Итого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sng" dirty="0">
                          <a:effectLst/>
                        </a:rPr>
                        <a:t>345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sng" dirty="0">
                          <a:effectLst/>
                        </a:rPr>
                        <a:t>4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/>
                </a:tc>
              </a:tr>
              <a:tr h="754327"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КГБУЗ "КККЦОМД"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B03.001.000.000.001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Комплексная услуга по обследованию супружеской пары с нарушением репродуктивной функции (бесплодие) на амбулаторном этапе (женщины)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24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/>
                </a:tc>
              </a:tr>
              <a:tr h="75432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B03.053.000.000.001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Комплексная услуга по обследованию супружеской пары с нарушением репродуктивной функции (бесплодие) на амбулаторном этапе (мужчины)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25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/>
                </a:tc>
              </a:tr>
              <a:tr h="4714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B03.053.000.000.002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Комплексная услуга по обследованию супружеской пары при мужском факторе бесплодия (мужчины)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15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/>
                </a:tc>
              </a:tr>
              <a:tr h="942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Итого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sng" dirty="0">
                          <a:effectLst/>
                        </a:rPr>
                        <a:t>64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sng" dirty="0">
                          <a:effectLst/>
                        </a:rPr>
                        <a:t>5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/>
                </a:tc>
              </a:tr>
              <a:tr h="754327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КГБУЗ "ККЦОМД №2"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B03.001.000.000.001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Комплексная услуга по обследованию супружеской пары с нарушением репродуктивной функции (бесплодие) на амбулаторном этапе (женщины)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170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/>
                </a:tc>
              </a:tr>
              <a:tr h="942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Итого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sng" dirty="0">
                          <a:effectLst/>
                        </a:rPr>
                        <a:t>170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sng" dirty="0">
                          <a:effectLst/>
                        </a:rPr>
                        <a:t>0 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24084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1143000"/>
          </a:xfrm>
        </p:spPr>
        <p:txBody>
          <a:bodyPr/>
          <a:lstStyle/>
          <a:p>
            <a:r>
              <a:rPr lang="ru-RU" sz="2800" i="1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Выполнение комплексных услуг обследования по бесплодию супружеских пар в 2018 году</a:t>
            </a:r>
            <a:endParaRPr lang="ru-RU" sz="2800" i="1" dirty="0">
              <a:solidFill>
                <a:schemeClr val="bg2">
                  <a:lumMod val="50000"/>
                </a:schemeClr>
              </a:solidFill>
              <a:latin typeface="Arial Black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9501226"/>
              </p:ext>
            </p:extLst>
          </p:nvPr>
        </p:nvGraphicFramePr>
        <p:xfrm>
          <a:off x="251520" y="1600200"/>
          <a:ext cx="8424937" cy="47617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25643"/>
                <a:gridCol w="1025645"/>
                <a:gridCol w="4400577"/>
                <a:gridCol w="986851"/>
                <a:gridCol w="986221"/>
              </a:tblGrid>
              <a:tr h="116799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КГБУЗ "КМРД №4"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07" marR="408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</a:rPr>
                        <a:t>B03.001.000.000.001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07" marR="40807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</a:rPr>
                        <a:t>Комплексная услуга по обследованию супружеской пары с нарушением репродуктивной функции (бесплодие) на амбулаторном этапе (женщины)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07" marR="40807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</a:rPr>
                        <a:t>300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07" marR="40807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</a:rPr>
                        <a:t>0 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07" marR="40807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14599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Итого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07" marR="4080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sng" dirty="0">
                          <a:effectLst/>
                        </a:rPr>
                        <a:t>300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07" marR="40807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sng" dirty="0">
                          <a:effectLst/>
                        </a:rPr>
                        <a:t>0 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07" marR="40807" marT="0" marB="0"/>
                </a:tc>
              </a:tr>
              <a:tr h="1167990"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КГБУЗ "</a:t>
                      </a:r>
                      <a:r>
                        <a:rPr lang="ru-RU" sz="1400" dirty="0" err="1">
                          <a:effectLst/>
                        </a:rPr>
                        <a:t>Канская</a:t>
                      </a:r>
                      <a:r>
                        <a:rPr lang="ru-RU" sz="1400" dirty="0">
                          <a:effectLst/>
                        </a:rPr>
                        <a:t> МБ"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07" marR="408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B03.001.000.000.001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07" marR="408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Комплексная услуга по обследованию супружеской пары с нарушением репродуктивной функции (бесплодие) на амбулаторном этапе (женщины)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07" marR="40807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07" marR="40807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07" marR="40807" marT="0" marB="0"/>
                </a:tc>
              </a:tr>
              <a:tr h="116799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B03.053.000.000.001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07" marR="408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Комплексная услуга по обследованию супружеской пары с нарушением репродуктивной функции (бесплодие) на амбулаторном этапе (мужчины)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07" marR="40807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60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07" marR="40807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07" marR="40807" marT="0" marB="0"/>
                </a:tc>
              </a:tr>
              <a:tr h="7299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B03.053.000.000.002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07" marR="408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Комплексная услуга по обследованию супружеской пары при мужском факторе бесплодия (мужчины)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07" marR="40807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45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07" marR="40807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07" marR="40807" marT="0" marB="0"/>
                </a:tc>
              </a:tr>
              <a:tr h="14599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none" dirty="0">
                          <a:effectLst/>
                        </a:rPr>
                        <a:t>Итого</a:t>
                      </a:r>
                      <a:endParaRPr lang="ru-RU" sz="1600" b="1" u="none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07" marR="4080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sng" dirty="0">
                          <a:effectLst/>
                        </a:rPr>
                        <a:t>165</a:t>
                      </a:r>
                      <a:endParaRPr lang="ru-RU" sz="1600" b="1" u="sng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07" marR="40807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sng" dirty="0">
                          <a:effectLst/>
                        </a:rPr>
                        <a:t>0 </a:t>
                      </a:r>
                      <a:endParaRPr lang="ru-RU" sz="1600" b="1" u="sng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07" marR="4080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71957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1143000"/>
          </a:xfrm>
        </p:spPr>
        <p:txBody>
          <a:bodyPr/>
          <a:lstStyle/>
          <a:p>
            <a:r>
              <a:rPr lang="ru-RU" sz="2800" i="1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Выполнение комплексных услуг обследования по бесплодию супружеских пар в 2018 году</a:t>
            </a:r>
            <a:endParaRPr lang="ru-RU" sz="2800" i="1" dirty="0">
              <a:solidFill>
                <a:schemeClr val="bg2">
                  <a:lumMod val="50000"/>
                </a:schemeClr>
              </a:solidFill>
              <a:latin typeface="Arial Black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6622"/>
              </p:ext>
            </p:extLst>
          </p:nvPr>
        </p:nvGraphicFramePr>
        <p:xfrm>
          <a:off x="251520" y="1549750"/>
          <a:ext cx="8280919" cy="48480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52128"/>
                <a:gridCol w="1152128"/>
                <a:gridCol w="4104772"/>
                <a:gridCol w="936246"/>
                <a:gridCol w="935645"/>
              </a:tblGrid>
              <a:tr h="822902"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КГБУЗ "</a:t>
                      </a:r>
                      <a:r>
                        <a:rPr lang="ru-RU" sz="1400" dirty="0" err="1">
                          <a:effectLst/>
                        </a:rPr>
                        <a:t>Лесосибирская</a:t>
                      </a:r>
                      <a:r>
                        <a:rPr lang="ru-RU" sz="1400" dirty="0">
                          <a:effectLst/>
                        </a:rPr>
                        <a:t> МБ"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750" marR="287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</a:rPr>
                        <a:t>B03.001.000.000.001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750" marR="2875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</a:rPr>
                        <a:t>Комплексная услуга по обследованию супружеской пары с нарушением репродуктивной функции (бесплодие) на амбулаторном этапе (женщины)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750" marR="2875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750" marR="2875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750" marR="2875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8229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B03.053.000.000.001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750" marR="287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Комплексная услуга по обследованию супружеской пары с нарушением репродуктивной функции (бесплодие) на амбулаторном этапе (мужчины)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750" marR="287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16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750" marR="287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750" marR="28750" marT="0" marB="0"/>
                </a:tc>
              </a:tr>
              <a:tr h="5143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B03.053.000.000.002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750" marR="287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Комплексная услуга по обследованию супружеской пары при мужском факторе бесплодия (мужчины)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750" marR="287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15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750" marR="287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750" marR="28750" marT="0" marB="0"/>
                </a:tc>
              </a:tr>
              <a:tr h="1028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Итого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750" marR="2875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sng" dirty="0">
                          <a:effectLst/>
                        </a:rPr>
                        <a:t>48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750" marR="287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sng" dirty="0">
                          <a:effectLst/>
                        </a:rPr>
                        <a:t>8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750" marR="28750" marT="0" marB="0"/>
                </a:tc>
              </a:tr>
              <a:tr h="822902"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КГБУЗ "Минусинская МБ"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750" marR="287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B03.001.000.000.001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750" marR="287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Комплексная услуга по обследованию супружеской пары с нарушением репродуктивной функции (бесплодие) на амбулаторном этапе (женщины)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750" marR="287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750" marR="287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46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750" marR="28750" marT="0" marB="0"/>
                </a:tc>
              </a:tr>
              <a:tr h="8229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B03.053.000.000.001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750" marR="287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Комплексная услуга по обследованию супружеской пары с нарушением репродуктивной функции (бесплодие) на амбулаторном этапе (мужчины)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750" marR="287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750" marR="287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750" marR="28750" marT="0" marB="0"/>
                </a:tc>
              </a:tr>
              <a:tr h="5143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B03.053.000.000.002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750" marR="287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Комплексная услуга по обследованию супружеской пары при мужском факторе бесплодия (мужчины)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750" marR="287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70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750" marR="287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750" marR="28750" marT="0" marB="0"/>
                </a:tc>
              </a:tr>
              <a:tr h="1028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Итого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750" marR="2875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sng" dirty="0">
                          <a:effectLst/>
                        </a:rPr>
                        <a:t>270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750" marR="287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sng" dirty="0">
                          <a:effectLst/>
                        </a:rPr>
                        <a:t>46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750" marR="287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71957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1163" y="5128"/>
            <a:ext cx="9144000" cy="903592"/>
          </a:xfrm>
        </p:spPr>
        <p:txBody>
          <a:bodyPr/>
          <a:lstStyle/>
          <a:p>
            <a:r>
              <a:rPr lang="ru-RU" sz="2800" i="1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Выполнение комплексных услуг обследования по бесплодию 2018г.</a:t>
            </a:r>
            <a:endParaRPr lang="ru-RU" sz="2800" i="1" dirty="0">
              <a:solidFill>
                <a:schemeClr val="bg2">
                  <a:lumMod val="50000"/>
                </a:schemeClr>
              </a:solidFill>
              <a:latin typeface="Arial Black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636186"/>
              </p:ext>
            </p:extLst>
          </p:nvPr>
        </p:nvGraphicFramePr>
        <p:xfrm>
          <a:off x="107504" y="908720"/>
          <a:ext cx="8928990" cy="56351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62092"/>
                <a:gridCol w="1097264"/>
                <a:gridCol w="4512246"/>
                <a:gridCol w="1029025"/>
                <a:gridCol w="1028363"/>
              </a:tblGrid>
              <a:tr h="709955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КГБУЗ "Норильская МБ №1"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804" marR="2480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</a:rPr>
                        <a:t>B03.001.000.000.001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804" marR="24804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</a:rPr>
                        <a:t>Комплексная услуга по обследованию супружеской пары с нарушением репродуктивной функции (бесплодие) на амбулаторном этапе (женщины)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804" marR="24804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</a:rPr>
                        <a:t>75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804" marR="24804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</a:rPr>
                        <a:t>0 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804" marR="24804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887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Итого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804" marR="2480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sng" dirty="0">
                          <a:effectLst/>
                        </a:rPr>
                        <a:t>75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804" marR="24804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sng" dirty="0">
                          <a:effectLst/>
                        </a:rPr>
                        <a:t> 0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804" marR="24804" marT="0" marB="0"/>
                </a:tc>
              </a:tr>
              <a:tr h="709955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КГБУЗ "Норильская МП №1"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804" marR="2480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B03.053.000.000.001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804" marR="2480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Комплексная услуга по обследованию супружеской пары с нарушением репродуктивной функции (бесплодие) на амбулаторном этапе (мужчины)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804" marR="24804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75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804" marR="24804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804" marR="24804" marT="0" marB="0"/>
                </a:tc>
              </a:tr>
              <a:tr h="4437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B03.053.000.000.002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804" marR="2480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Комплексная услуга по обследованию супружеской пары при мужском факторе бесплодия (мужчины)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804" marR="24804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804" marR="24804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804" marR="24804" marT="0" marB="0"/>
                </a:tc>
              </a:tr>
              <a:tr h="887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Итого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804" marR="2480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sng" dirty="0">
                          <a:effectLst/>
                        </a:rPr>
                        <a:t>135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804" marR="24804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sng" dirty="0">
                          <a:effectLst/>
                        </a:rPr>
                        <a:t>0 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804" marR="24804" marT="0" marB="0"/>
                </a:tc>
              </a:tr>
              <a:tr h="532466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ООО "</a:t>
                      </a:r>
                      <a:r>
                        <a:rPr lang="ru-RU" sz="1400" dirty="0" smtClean="0">
                          <a:effectLst/>
                        </a:rPr>
                        <a:t>КЦРМ"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804" marR="2480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B03.053.000.000.003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804" marR="2480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Комплексная услуга по обследованию супружеской пары при мужском факторе бесплодия (расширенная </a:t>
                      </a:r>
                      <a:r>
                        <a:rPr lang="ru-RU" sz="1400" dirty="0" err="1">
                          <a:effectLst/>
                        </a:rPr>
                        <a:t>спермограмма</a:t>
                      </a:r>
                      <a:r>
                        <a:rPr lang="ru-RU" sz="1400" dirty="0">
                          <a:effectLst/>
                        </a:rPr>
                        <a:t>)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804" marR="24804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164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804" marR="24804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35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804" marR="24804" marT="0" marB="0"/>
                </a:tc>
              </a:tr>
              <a:tr h="887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Итого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804" marR="2480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sng" dirty="0">
                          <a:effectLst/>
                        </a:rPr>
                        <a:t>164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804" marR="24804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sng" dirty="0">
                          <a:effectLst/>
                        </a:rPr>
                        <a:t>35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804" marR="24804" marT="0" marB="0"/>
                </a:tc>
              </a:tr>
              <a:tr h="532466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ООО </a:t>
                      </a:r>
                      <a:endParaRPr lang="ru-RU" sz="14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"</a:t>
                      </a:r>
                      <a:r>
                        <a:rPr lang="ru-RU" sz="1400" dirty="0">
                          <a:effectLst/>
                        </a:rPr>
                        <a:t>Три сердца"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804" marR="2480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B03.053.000.000.003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804" marR="2480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Комплексная услуга по обследованию супружеской пары при мужском факторе бесплодия (расширенная </a:t>
                      </a:r>
                      <a:r>
                        <a:rPr lang="ru-RU" sz="1400" dirty="0" err="1">
                          <a:effectLst/>
                        </a:rPr>
                        <a:t>спермограмма</a:t>
                      </a:r>
                      <a:r>
                        <a:rPr lang="ru-RU" sz="1400" dirty="0">
                          <a:effectLst/>
                        </a:rPr>
                        <a:t>)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804" marR="24804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174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804" marR="24804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15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804" marR="24804" marT="0" marB="0"/>
                </a:tc>
              </a:tr>
              <a:tr h="887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Итого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804" marR="2480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sng" dirty="0">
                          <a:effectLst/>
                        </a:rPr>
                        <a:t>174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804" marR="24804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sng" dirty="0">
                          <a:effectLst/>
                        </a:rPr>
                        <a:t>15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804" marR="24804" marT="0" marB="0"/>
                </a:tc>
              </a:tr>
              <a:tr h="461489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ФГБУ ФСНКЦ ФМБА России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804" marR="2480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B03.053.000.000.001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804" marR="2480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Комплексная услуга по обследованию супружеской </a:t>
                      </a:r>
                      <a:r>
                        <a:rPr lang="ru-RU" sz="1400" dirty="0" smtClean="0">
                          <a:effectLst/>
                        </a:rPr>
                        <a:t>на </a:t>
                      </a:r>
                      <a:r>
                        <a:rPr lang="ru-RU" sz="1400" dirty="0">
                          <a:effectLst/>
                        </a:rPr>
                        <a:t>амбулаторном этапе (мужчины)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804" marR="24804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804" marR="24804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28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804" marR="24804" marT="0" marB="0"/>
                </a:tc>
              </a:tr>
              <a:tr h="4437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B03.053.000.000.002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804" marR="2480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Комплексная услуга по обследованию супружеской пары при мужском факторе бесплодия (мужчины)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804" marR="24804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189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804" marR="24804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804" marR="24804" marT="0" marB="0"/>
                </a:tc>
              </a:tr>
              <a:tr h="887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Итого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804" marR="2480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sng" dirty="0">
                          <a:effectLst/>
                        </a:rPr>
                        <a:t>489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804" marR="24804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sng" dirty="0">
                          <a:effectLst/>
                        </a:rPr>
                        <a:t>58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804" marR="2480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71957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611560" y="188640"/>
            <a:ext cx="7848872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БЕСПЛОДИЕ </a:t>
            </a:r>
            <a:br>
              <a:rPr lang="ru-RU" sz="2800" b="1" i="1" dirty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</a:br>
            <a:r>
              <a:rPr lang="ru-RU" b="1" i="1" dirty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НАХОЖДЕНИЕ НА </a:t>
            </a:r>
            <a:r>
              <a:rPr lang="ru-RU" b="1" i="1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ЭТАПАХ ЛЕЧЕНИЯ/ОБСЛЕДОВАНИЯ</a:t>
            </a:r>
            <a:endParaRPr lang="ru-RU" dirty="0"/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94975341"/>
              </p:ext>
            </p:extLst>
          </p:nvPr>
        </p:nvGraphicFramePr>
        <p:xfrm>
          <a:off x="755576" y="988859"/>
          <a:ext cx="7128792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9240823"/>
              </p:ext>
            </p:extLst>
          </p:nvPr>
        </p:nvGraphicFramePr>
        <p:xfrm>
          <a:off x="503548" y="3861048"/>
          <a:ext cx="8064896" cy="22391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7413143" y="5661248"/>
            <a:ext cx="17308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Законченных случаев 933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6422368"/>
      </p:ext>
    </p:extLst>
  </p:cSld>
  <p:clrMapOvr>
    <a:masterClrMapping/>
  </p:clrMapOvr>
</p:sld>
</file>

<file path=ppt/theme/theme1.xml><?xml version="1.0" encoding="utf-8"?>
<a:theme xmlns:a="http://schemas.openxmlformats.org/drawingml/2006/main" name="Специальное оформление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9285</TotalTime>
  <Words>1912</Words>
  <Application>Microsoft Office PowerPoint</Application>
  <PresentationFormat>Экран (4:3)</PresentationFormat>
  <Paragraphs>735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Специальное оформление</vt:lpstr>
      <vt:lpstr>Презентация PowerPoint</vt:lpstr>
      <vt:lpstr>БЕСПЛОДИЕ ПО МКБ ОТЧЕТ 2018г.</vt:lpstr>
      <vt:lpstr>Удельный вес направленных на обследование по бесплодию женщин</vt:lpstr>
      <vt:lpstr>МАРШРУТИЗАЦИЯ             (приказ 147-ОРГ)</vt:lpstr>
      <vt:lpstr>Выполнение комплексных услуг обследования по бесплодию супружеских пар в 2018 году</vt:lpstr>
      <vt:lpstr>Выполнение комплексных услуг обследования по бесплодию супружеских пар в 2018 году</vt:lpstr>
      <vt:lpstr>Выполнение комплексных услуг обследования по бесплодию супружеских пар в 2018 году</vt:lpstr>
      <vt:lpstr>Выполнение комплексных услуг обследования по бесплодию 2018г.</vt:lpstr>
      <vt:lpstr>Презентация PowerPoint</vt:lpstr>
      <vt:lpstr>БЕСПЛОДИЕ  НАХОЖДЕНИЕ НА ЭТАПАХ ЛЕЧЕНИЯ/ОБСЛЕДОВАНИЯ</vt:lpstr>
      <vt:lpstr>БЕСПЛОДИЕ  НАХОЖДЕНИЕ НА ЭТАПАХ ЛЕЧЕНИЯ/ОБСЛЕДОВАНИЯ</vt:lpstr>
      <vt:lpstr>БЕСПЛОДИЕ  НАХОЖДЕНИЕ НА ЭТАПАХ ЛЕЧЕНИЯ/ОБСЛЕДОВАНИЯ</vt:lpstr>
      <vt:lpstr>БЕСПЛОДИЕ  НАХОЖДЕНИЕ НА ЭТАПАХ ЛЕЧЕНИЯ/ОБСЛЕДОВАНИЯ</vt:lpstr>
      <vt:lpstr>Презентация PowerPoint</vt:lpstr>
      <vt:lpstr>Срок обследования и лечения бесплодия</vt:lpstr>
      <vt:lpstr>ЗАКРЫТИЕ ЭПИЗОДА</vt:lpstr>
      <vt:lpstr>заключение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Разработка модуля АТЭ в среде qMS</dc:title>
  <dc:creator>Екатерина</dc:creator>
  <cp:lastModifiedBy>Тимур А. Шагеев</cp:lastModifiedBy>
  <cp:revision>585</cp:revision>
  <dcterms:created xsi:type="dcterms:W3CDTF">2015-10-01T00:29:33Z</dcterms:created>
  <dcterms:modified xsi:type="dcterms:W3CDTF">2018-03-19T08:51:51Z</dcterms:modified>
</cp:coreProperties>
</file>