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7"/>
  </p:notesMasterIdLst>
  <p:sldIdLst>
    <p:sldId id="256" r:id="rId2"/>
    <p:sldId id="258" r:id="rId3"/>
    <p:sldId id="356" r:id="rId4"/>
    <p:sldId id="357" r:id="rId5"/>
    <p:sldId id="358" r:id="rId6"/>
    <p:sldId id="261" r:id="rId7"/>
    <p:sldId id="359" r:id="rId8"/>
    <p:sldId id="360" r:id="rId9"/>
    <p:sldId id="361" r:id="rId10"/>
    <p:sldId id="362" r:id="rId11"/>
    <p:sldId id="363" r:id="rId12"/>
    <p:sldId id="397" r:id="rId13"/>
    <p:sldId id="364" r:id="rId14"/>
    <p:sldId id="365" r:id="rId15"/>
    <p:sldId id="366" r:id="rId16"/>
    <p:sldId id="367" r:id="rId17"/>
    <p:sldId id="368" r:id="rId18"/>
    <p:sldId id="369" r:id="rId19"/>
    <p:sldId id="370" r:id="rId20"/>
    <p:sldId id="371" r:id="rId21"/>
    <p:sldId id="372" r:id="rId22"/>
    <p:sldId id="373" r:id="rId23"/>
    <p:sldId id="374" r:id="rId24"/>
    <p:sldId id="375" r:id="rId25"/>
    <p:sldId id="376" r:id="rId26"/>
    <p:sldId id="377" r:id="rId27"/>
    <p:sldId id="378" r:id="rId28"/>
    <p:sldId id="379" r:id="rId29"/>
    <p:sldId id="380" r:id="rId30"/>
    <p:sldId id="381" r:id="rId31"/>
    <p:sldId id="382" r:id="rId32"/>
    <p:sldId id="383" r:id="rId33"/>
    <p:sldId id="384" r:id="rId34"/>
    <p:sldId id="386" r:id="rId35"/>
    <p:sldId id="387" r:id="rId36"/>
    <p:sldId id="388" r:id="rId37"/>
    <p:sldId id="389" r:id="rId38"/>
    <p:sldId id="390" r:id="rId39"/>
    <p:sldId id="391" r:id="rId40"/>
    <p:sldId id="392" r:id="rId41"/>
    <p:sldId id="393" r:id="rId42"/>
    <p:sldId id="394" r:id="rId43"/>
    <p:sldId id="395" r:id="rId44"/>
    <p:sldId id="396" r:id="rId45"/>
    <p:sldId id="273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216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6" autoAdjust="0"/>
    <p:restoredTop sz="97849" autoAdjust="0"/>
  </p:normalViewPr>
  <p:slideViewPr>
    <p:cSldViewPr>
      <p:cViewPr varScale="1">
        <p:scale>
          <a:sx n="71" d="100"/>
          <a:sy n="71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8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4D26A-22FE-455F-B0A4-F529D4BF9F7D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97C792-750D-4B3B-A2B2-BE0287B1E6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39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42</a:t>
            </a:fld>
            <a:endParaRPr lang="ru-R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43</a:t>
            </a:fld>
            <a:endParaRPr lang="ru-R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44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C792-750D-4B3B-A2B2-BE0287B1E6E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 slide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reak slide background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549275" y="2797740"/>
            <a:ext cx="7897813" cy="1529331"/>
          </a:xfrm>
        </p:spPr>
        <p:txBody>
          <a:bodyPr lIns="0" tIns="0" rIns="0" bIns="0"/>
          <a:lstStyle>
            <a:lvl1pPr>
              <a:buSzPct val="150000"/>
              <a:defRPr>
                <a:solidFill>
                  <a:schemeClr val="accent1"/>
                </a:solidFill>
              </a:defRPr>
            </a:lvl1pPr>
            <a:lvl2pPr>
              <a:buSzPct val="150000"/>
              <a:defRPr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49644" y="2465464"/>
            <a:ext cx="8013331" cy="0"/>
          </a:xfrm>
          <a:prstGeom prst="line">
            <a:avLst/>
          </a:prstGeom>
          <a:ln w="317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549644" y="1952633"/>
            <a:ext cx="8013331" cy="452145"/>
          </a:xfrm>
        </p:spPr>
        <p:txBody>
          <a:bodyPr lIns="0" tIns="0" rIns="0" bIns="0" anchor="t" anchorCtr="0">
            <a:noAutofit/>
          </a:bodyPr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GB" dirty="0" smtClean="0"/>
              <a:t>Slide title here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35703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GB" smtClean="0"/>
              <a:t>Title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 hasCustomPrompt="1"/>
          </p:nvPr>
        </p:nvSpPr>
        <p:spPr>
          <a:xfrm>
            <a:off x="539552" y="1555200"/>
            <a:ext cx="8280920" cy="4608000"/>
          </a:xfrm>
        </p:spPr>
        <p:txBody>
          <a:bodyPr/>
          <a:lstStyle>
            <a:lvl1pPr>
              <a:buSzPct val="30000"/>
              <a:defRPr/>
            </a:lvl1pPr>
            <a:lvl2pPr marL="357188" indent="-266700">
              <a:buClr>
                <a:schemeClr val="accent4"/>
              </a:buClr>
              <a:buSzPct val="140000"/>
              <a:buFont typeface="Arial" pitchFamily="34" charset="0"/>
              <a:buChar char="●"/>
              <a:defRPr lang="fr-FR" sz="16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23888" indent="-266700">
              <a:buClr>
                <a:schemeClr val="accent4"/>
              </a:buClr>
              <a:buFont typeface="Arial" pitchFamily="34" charset="0"/>
              <a:buChar char="●"/>
              <a:defRPr/>
            </a:lvl3pPr>
            <a:lvl4pPr marL="898525" indent="-265113">
              <a:buClr>
                <a:schemeClr val="accent4"/>
              </a:buClr>
              <a:buFont typeface="Arial" pitchFamily="34" charset="0"/>
              <a:buChar char="●"/>
              <a:defRPr/>
            </a:lvl4pPr>
            <a:lvl5pPr marL="1163638" indent="-274638">
              <a:buClr>
                <a:schemeClr val="accent4"/>
              </a:buClr>
              <a:buFont typeface="Arial" pitchFamily="34" charset="0"/>
              <a:buChar char="●"/>
              <a:defRPr/>
            </a:lvl5pPr>
          </a:lstStyle>
          <a:p>
            <a:pPr lvl="0"/>
            <a:r>
              <a:rPr lang="en-GB" smtClean="0"/>
              <a:t>Insert text here</a:t>
            </a:r>
          </a:p>
          <a:p>
            <a:pPr lvl="1"/>
            <a:r>
              <a:rPr lang="en-GB" smtClean="0"/>
              <a:t>Insert text here</a:t>
            </a:r>
          </a:p>
          <a:p>
            <a:pPr lvl="2"/>
            <a:r>
              <a:rPr lang="en-GB" smtClean="0"/>
              <a:t>Insert text here</a:t>
            </a:r>
          </a:p>
          <a:p>
            <a:pPr lvl="3"/>
            <a:r>
              <a:rPr lang="en-GB" smtClean="0"/>
              <a:t>Insert text here</a:t>
            </a:r>
          </a:p>
          <a:p>
            <a:pPr lvl="4"/>
            <a:r>
              <a:rPr lang="en-GB" smtClean="0"/>
              <a:t>Insert text here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383874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GB" smtClean="0"/>
              <a:t>Title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 hasCustomPrompt="1"/>
          </p:nvPr>
        </p:nvSpPr>
        <p:spPr>
          <a:xfrm>
            <a:off x="539552" y="1555200"/>
            <a:ext cx="4007509" cy="4608000"/>
          </a:xfrm>
        </p:spPr>
        <p:txBody>
          <a:bodyPr/>
          <a:lstStyle>
            <a:lvl1pPr>
              <a:buSzPct val="30000"/>
              <a:defRPr/>
            </a:lvl1pPr>
            <a:lvl2pPr marL="357188" indent="-2667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SzPct val="140000"/>
              <a:buFont typeface="Arial" pitchFamily="34" charset="0"/>
              <a:buChar char="●"/>
              <a:defRPr lang="fr-FR" sz="16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23888" indent="-266700">
              <a:buClr>
                <a:schemeClr val="accent4"/>
              </a:buClr>
              <a:buFont typeface="Arial" pitchFamily="34" charset="0"/>
              <a:buChar char="●"/>
              <a:defRPr/>
            </a:lvl3pPr>
            <a:lvl4pPr marL="898525" indent="-265113">
              <a:buClr>
                <a:schemeClr val="accent4"/>
              </a:buClr>
              <a:buFont typeface="Arial" pitchFamily="34" charset="0"/>
              <a:buChar char="●"/>
              <a:defRPr/>
            </a:lvl4pPr>
            <a:lvl5pPr marL="1163638" indent="-274638">
              <a:buClr>
                <a:schemeClr val="accent4"/>
              </a:buClr>
              <a:buFont typeface="Arial" pitchFamily="34" charset="0"/>
              <a:buChar char="●"/>
              <a:defRPr/>
            </a:lvl5pPr>
          </a:lstStyle>
          <a:p>
            <a:pPr lvl="0"/>
            <a:r>
              <a:rPr lang="en-GB" smtClean="0"/>
              <a:t>Insert text here</a:t>
            </a:r>
          </a:p>
          <a:p>
            <a:pPr marL="357188" lvl="1" indent="-2667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SzPct val="140000"/>
              <a:buFont typeface="Arial" pitchFamily="34" charset="0"/>
              <a:buChar char="●"/>
            </a:pPr>
            <a:r>
              <a:rPr lang="en-GB" smtClean="0"/>
              <a:t>Insert text here</a:t>
            </a:r>
          </a:p>
          <a:p>
            <a:pPr lvl="2"/>
            <a:r>
              <a:rPr lang="en-GB" smtClean="0"/>
              <a:t>Insert text here</a:t>
            </a:r>
          </a:p>
          <a:p>
            <a:pPr lvl="3"/>
            <a:r>
              <a:rPr lang="en-GB" smtClean="0"/>
              <a:t>Insert text here</a:t>
            </a:r>
          </a:p>
          <a:p>
            <a:pPr lvl="4"/>
            <a:r>
              <a:rPr lang="en-GB" smtClean="0"/>
              <a:t>Insert text here</a:t>
            </a:r>
            <a:endParaRPr lang="en-GB" dirty="0"/>
          </a:p>
        </p:txBody>
      </p:sp>
      <p:sp>
        <p:nvSpPr>
          <p:cNvPr id="5" name="Espace réservé du contenu 3"/>
          <p:cNvSpPr>
            <a:spLocks noGrp="1"/>
          </p:cNvSpPr>
          <p:nvPr>
            <p:ph sz="quarter" idx="11" hasCustomPrompt="1"/>
          </p:nvPr>
        </p:nvSpPr>
        <p:spPr>
          <a:xfrm>
            <a:off x="4823970" y="1555200"/>
            <a:ext cx="4007509" cy="4608000"/>
          </a:xfrm>
        </p:spPr>
        <p:txBody>
          <a:bodyPr/>
          <a:lstStyle>
            <a:lvl1pPr>
              <a:buSzPct val="30000"/>
              <a:defRPr/>
            </a:lvl1pPr>
            <a:lvl2pPr marL="357188" indent="-266700">
              <a:buClr>
                <a:schemeClr val="accent4"/>
              </a:buClr>
              <a:buFont typeface="Arial" pitchFamily="34" charset="0"/>
              <a:buChar char="●"/>
              <a:defRPr lang="fr-FR" sz="16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23888" indent="-266700">
              <a:buClr>
                <a:schemeClr val="accent4"/>
              </a:buClr>
              <a:buFont typeface="Arial" pitchFamily="34" charset="0"/>
              <a:buChar char="●"/>
              <a:defRPr/>
            </a:lvl3pPr>
            <a:lvl4pPr marL="898525" indent="-265113">
              <a:buClr>
                <a:schemeClr val="accent4"/>
              </a:buClr>
              <a:buFont typeface="Arial" pitchFamily="34" charset="0"/>
              <a:buChar char="●"/>
              <a:defRPr/>
            </a:lvl4pPr>
            <a:lvl5pPr marL="1163638" indent="-274638">
              <a:buClr>
                <a:schemeClr val="accent4"/>
              </a:buClr>
              <a:buFont typeface="Arial" pitchFamily="34" charset="0"/>
              <a:buChar char="●"/>
              <a:defRPr/>
            </a:lvl5pPr>
          </a:lstStyle>
          <a:p>
            <a:pPr lvl="0"/>
            <a:r>
              <a:rPr lang="en-GB" smtClean="0"/>
              <a:t>Insert text here</a:t>
            </a:r>
          </a:p>
          <a:p>
            <a:pPr lvl="1"/>
            <a:r>
              <a:rPr lang="en-GB" smtClean="0"/>
              <a:t>Insert text here</a:t>
            </a:r>
          </a:p>
          <a:p>
            <a:pPr lvl="2"/>
            <a:r>
              <a:rPr lang="en-GB" smtClean="0"/>
              <a:t>Insert text here</a:t>
            </a:r>
          </a:p>
          <a:p>
            <a:pPr lvl="3"/>
            <a:r>
              <a:rPr lang="en-GB" smtClean="0"/>
              <a:t>Insert text here</a:t>
            </a:r>
          </a:p>
          <a:p>
            <a:pPr lvl="4"/>
            <a:r>
              <a:rPr lang="en-GB" smtClean="0"/>
              <a:t>Insert text here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993262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72000"/>
            <a:ext cx="7248000" cy="486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GB" smtClean="0"/>
              <a:t>Title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41516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319E4-7A72-48A1-B0DF-EFE36C207B23}" type="datetime6">
              <a:rPr lang="ru-RU"/>
              <a:pPr>
                <a:defRPr/>
              </a:pPr>
              <a:t>апрель 18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ВМА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0E8147-AC2A-41FE-853C-F7705B409F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913515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8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8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3D5C6-9306-45DA-B443-FEC4078518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B21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6B76D3-51AA-4255-9D4C-73E1344D2840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3A0209-BFD5-4CA9-B010-4F5403DD837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1" r:id="rId16"/>
    <p:sldLayoutId id="2147483882" r:id="rId17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69553" y="683746"/>
            <a:ext cx="8533456" cy="4392488"/>
          </a:xfrm>
        </p:spPr>
        <p:txBody>
          <a:bodyPr anchor="ctr">
            <a:normAutofit/>
          </a:bodyPr>
          <a:lstStyle/>
          <a:p>
            <a:pPr algn="ctr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 dirty="0" smtClean="0">
                <a:solidFill>
                  <a:srgbClr val="FFFFCC"/>
                </a:solidFill>
                <a:effectLst/>
                <a:latin typeface="Arial" pitchFamily="34" charset="0"/>
                <a:cs typeface="Arial" pitchFamily="34" charset="0"/>
              </a:rPr>
              <a:t>ПОДГОТОВКА К БЕРЕМЕННОСТИ ПАЦИЕНТОК С ЭНДОМЕТРИОЗОМ</a:t>
            </a:r>
            <a:endParaRPr lang="ru-RU" sz="3600" dirty="0">
              <a:solidFill>
                <a:srgbClr val="FFFF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5792894"/>
            <a:ext cx="8643998" cy="99369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к.м.н.,  доцент Полстяная Галина Николаевна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Красноярск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2018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2214554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перитонеальной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жидкости при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эндометриозе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содержится огромное количество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провоспали-тельных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маркеров (ИЛ-8,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ФНО-а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и др.).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1950" algn="ctr">
              <a:spcBef>
                <a:spcPct val="0"/>
              </a:spcBef>
            </a:pPr>
            <a:r>
              <a:rPr lang="ru-RU" sz="3000" b="1" dirty="0" smtClean="0">
                <a:solidFill>
                  <a:srgbClr val="FFFFCC"/>
                </a:solidFill>
                <a:latin typeface="Arial" pitchFamily="34" charset="0"/>
                <a:ea typeface="+mj-ea"/>
                <a:cs typeface="Arial" pitchFamily="34" charset="0"/>
              </a:rPr>
              <a:t>АУТОИМУННОЕ ВОСПАЛЕНИЕ</a:t>
            </a:r>
            <a:endParaRPr lang="ru-RU" sz="3000" b="1" dirty="0">
              <a:solidFill>
                <a:srgbClr val="FFFF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786070"/>
            <a:ext cx="914400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1950" algn="ctr">
              <a:spcBef>
                <a:spcPct val="0"/>
              </a:spcBef>
            </a:pPr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ОТКУДА ПРИ ЭНДОМЕТРИОЗЕ БЕСПЛОДИЕ?</a:t>
            </a:r>
            <a:endParaRPr lang="ru-RU" sz="32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28802"/>
            <a:ext cx="8280000" cy="3024335"/>
          </a:xfrm>
        </p:spPr>
        <p:txBody>
          <a:bodyPr anchor="ctr">
            <a:noAutofit/>
          </a:bodyPr>
          <a:lstStyle/>
          <a:p>
            <a:pPr marL="514350" indent="-51435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lphaLcParenR"/>
            </a:pPr>
            <a:r>
              <a:rPr lang="ru-RU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Хронический воспалительный процесс способствует развитию спаек в брюшной полости.</a:t>
            </a:r>
          </a:p>
          <a:p>
            <a:pPr marL="514350" indent="-51435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lphaLcParenR"/>
            </a:pPr>
            <a:r>
              <a:rPr lang="ru-RU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Ухудшенная чувствительность </a:t>
            </a:r>
            <a:r>
              <a:rPr lang="ru-RU" sz="25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прогестероновых</a:t>
            </a:r>
            <a:r>
              <a:rPr lang="ru-RU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рецепторов к прогестерону формирует основу для недостаточности </a:t>
            </a:r>
            <a:r>
              <a:rPr lang="ru-RU" sz="25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лютеиновой</a:t>
            </a:r>
            <a:r>
              <a:rPr lang="ru-RU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фазы и дефектов имплантации.</a:t>
            </a:r>
          </a:p>
          <a:p>
            <a:pPr marL="514350" indent="-51435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lphaLcParenR"/>
            </a:pPr>
            <a:r>
              <a:rPr lang="ru-RU" sz="25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Агрессивые</a:t>
            </a:r>
            <a:r>
              <a:rPr lang="ru-RU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субстанции, выделяемые </a:t>
            </a:r>
            <a:r>
              <a:rPr lang="ru-RU" sz="25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эндометриоидными</a:t>
            </a:r>
            <a:r>
              <a:rPr lang="ru-RU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гетеротопиями, подавляют продвижение яйцеклетки по маточной трубе.</a:t>
            </a:r>
          </a:p>
          <a:p>
            <a:pPr marL="514350" indent="-51435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lphaLcParenR"/>
            </a:pPr>
            <a:r>
              <a:rPr lang="ru-RU" sz="25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Иммунокомпетентные</a:t>
            </a:r>
            <a:r>
              <a:rPr lang="ru-RU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клетки уничтожают сперматозоиды или существенно сокращают срок их жизни. </a:t>
            </a:r>
            <a:endParaRPr lang="ru-RU" sz="25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своем дебюте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протекает бессимптомно или имеет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неспецифические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проявления; как правило, до его обнаружения проходит не менее 7-12 лет.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Пугающая закономерность: чем моложе женщина на момент проявления первых симптомов, тем больше времени проходит до раскрытия истинной причины. </a:t>
            </a:r>
            <a:endParaRPr lang="ru-RU" sz="3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больных 30 лет  и старше «запаздывание»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правильного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диагноза составляет 3,3 года, а у 19-летних пациенток – 12 лет.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Основными клиническими проявлениями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служат боль (при менструации или при половом акте) или бесплодие. 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Цивилизованный способ диагностики, регламентированный Глобальным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консенсу-сом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ru-RU" sz="30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лапароскопическое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исследование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с верификацией гистологических образцов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Без гистологического подтверждения количество ложноположительных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заклю-чений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одной только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лапароскопической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визуализации может достигать 50%.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Консенсус не подтверждает ценности менее агрессивных диагностических тестов, в частности маркера СА-125.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2214554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Основная «целевая аудитория» для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женщины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репродуктивного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возраста, однако следует помнить, что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может сохраняться после естественной или хирургической менопаузы.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1950" algn="ctr">
              <a:spcBef>
                <a:spcPct val="0"/>
              </a:spcBef>
            </a:pPr>
            <a:r>
              <a:rPr lang="ru-RU" sz="3000" b="1" dirty="0" smtClean="0">
                <a:solidFill>
                  <a:srgbClr val="FFFFCC"/>
                </a:solidFill>
                <a:latin typeface="Arial" pitchFamily="34" charset="0"/>
                <a:ea typeface="+mj-ea"/>
                <a:cs typeface="Arial" pitchFamily="34" charset="0"/>
              </a:rPr>
              <a:t>ПЕРВЫМ ДЕЛОМ – ХИРУРГИЯ!</a:t>
            </a:r>
            <a:endParaRPr lang="ru-RU" sz="3000" b="1" dirty="0">
              <a:solidFill>
                <a:srgbClr val="FFFF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>
          <a:xfrm>
            <a:off x="785813" y="2214563"/>
            <a:ext cx="7575550" cy="2921000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Распространенность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составляет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2-5%</a:t>
            </a: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 algn="ctr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его обнаруживают у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20-40%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женщин из бесплодных пар </a:t>
            </a:r>
          </a:p>
          <a:p>
            <a:pPr marL="0" indent="0" algn="ctr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 у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52%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пациенток с хронической тазовой болью.</a:t>
            </a:r>
          </a:p>
          <a:p>
            <a:pPr marL="0" indent="0" algn="ctr">
              <a:spcBef>
                <a:spcPct val="0"/>
              </a:spcBef>
              <a:buFont typeface="Arial" charset="0"/>
              <a:buNone/>
            </a:pPr>
            <a:endParaRPr lang="ru-RU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Полное же излечение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к сожалению, на современном этапе развития науки невозможно в принципе.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консенсусе осталось незыблемым то, что основой и диагностики, и лечения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первую очередь служит хирургическое вмешательство; в дальнейшем необходима </a:t>
            </a:r>
            <a:r>
              <a:rPr lang="ru-RU" sz="30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послеопера-ционная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медикаментозная терапия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Эксперты согласились с требованием максимально иссекать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эндометриоидные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поражения, особенно глубокие.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Даже после удаления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эндометриоидных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очагов частота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рецидивирования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болезни колеблется от 10 до 55% в течение первых 12 мес., а в последующий период  - у 10% женщин ежегодно.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Консенсус рекомендует сразу после операционного вмешательства при тяжелом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эндометриозе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 выраженной симптоматикой провести экстренное ЭКО, пока сохраняется овариальный резерв. 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пациенток с бесплодием в позднем репродуктивном периоде, при тяжелом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эндометриозе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выраженных гетеротопиях и многочисленных спайках результатом операции может стать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ятрогенная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преждевременная менопауза.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Перед оперативным вмешательством рекомендуют оценить овариальный резерв (определение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антимюллерова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гормона или как минимум ФСГ) и провести </a:t>
            </a:r>
            <a:r>
              <a:rPr lang="ru-RU" sz="30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криоконсервацию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яйцеклеток или эмбриона</a:t>
            </a: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Прогестагены не излечивают от самого заболевания, но являют собой эффективное средство для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симптоматического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лечения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Терапия должна быть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длительной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Фармакотерапия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даже после операции должна быть длительной: год и более. Если же речь идет о подготовке к беременности, срок медикаментозного лечения может быть ограничен 3-6 мес. в зависимости от возраста пациентки и ее овариального резерва. 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Научные сообщения о пациентках с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эндометриозом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IV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стадий и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выжи-дательной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тактикой свидетельствуют о спонтанной беременности только в 0-25% случаев.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>
          <a:xfrm>
            <a:off x="785813" y="2214563"/>
            <a:ext cx="7575550" cy="2921000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«Эпидемия»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уже охватившая во всем мире около 176 млн. представительниц женского пола, начиная с подросткового возраста продолжает распространяться.</a:t>
            </a:r>
            <a:endParaRPr lang="ru-RU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другой стороны, 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Guzick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тметил  наступление беременности при наблюдении в течение 36 мес. после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оперативного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лечения, 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Vercellini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соавт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- у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50% женщин. </a:t>
            </a:r>
            <a:endParaRPr lang="ru-RU" sz="3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2428868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Полное удаление капсулы кисты с использованием так называемой техники «раздевания» (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stripping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дает лучшие результаты в отношении частоты беременности, уменьшения БС и снижения вероятности рецидива по сравнению со вскрытием кисты и коагуляцией/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аблацией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ее стенки. 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1950" algn="ctr">
              <a:spcBef>
                <a:spcPct val="0"/>
              </a:spcBef>
            </a:pPr>
            <a:r>
              <a:rPr lang="ru-RU" sz="3000" b="1" dirty="0" smtClean="0">
                <a:solidFill>
                  <a:srgbClr val="FFFFCC"/>
                </a:solidFill>
                <a:latin typeface="Arial" pitchFamily="34" charset="0"/>
                <a:ea typeface="+mj-ea"/>
                <a:cs typeface="Arial" pitchFamily="34" charset="0"/>
              </a:rPr>
              <a:t>ОПТИМАЛЬНАЯ ХИРУРГИЧЕСКАЯ ТЕХНИКА ДЛЯ УДАЛЕНИЯ ЭНДОМЕТРИОМ</a:t>
            </a:r>
            <a:endParaRPr lang="ru-RU" sz="3000" b="1" dirty="0">
              <a:solidFill>
                <a:srgbClr val="FFFF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Трехступенчатая техника оперативного вмешательства (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three-stage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предполагает на 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этапе вскрытие и дренирование кисты во время лапароскопии, затем использование в течение 3 мес. Аналогов гонадотропин-рилизинг-гормона с последующей повторной лапароскопией, во время которой выполняется лазерная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аблация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сравнению с техникой «раздевания» трехступенчатая методика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предпочти-тельнее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отношении сохранения овариального резерва и количества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антральных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фолликулов, а также влияния на уровень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антимюллерова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гормона (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АМГ). </a:t>
            </a:r>
            <a:endParaRPr lang="ru-RU" sz="3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Но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высокая частота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рецидирования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и необходимость повторной операции снижают преимущества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</a:t>
            </a:r>
            <a: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астота </a:t>
            </a:r>
            <a:r>
              <a:rPr lang="ru-RU" sz="3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рецидирования</a:t>
            </a:r>
            <a: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кист после оперативного лечения составляет</a:t>
            </a:r>
          </a:p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от 6 до 67%</a:t>
            </a:r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подтверждает эффективность коротких курсов (в течение 3-6 мес.) комбинированных оральных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контрацептивов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(КОК) после оперативного лечения в отношении купирования БС и снижения риска рецидива  кист. С другой стороны, демонстрируют эффективность длительного назначения КОК (18-24 мес.), что подтверждается 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ESHRE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  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Метаанализы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показывают, что непрерывное назначение КОК предпочтительнее в отношении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десминореи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стойкой тенденции к лучшим результатам в отношении рецидивов кист при данном режиме приема нет.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Фертильность улучшается после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лапароскопического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удаления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эндо-метриоидных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кист более 4 см в диаметре по сравнению с дренированием и коагуляцией. Наступление беременности выше после энуклеации кист, чем при коагуляции или лазерной вапоризации.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Существуют противоречивые данные в отношении продолжительности снижения АМГ после оперативного вмешательства по поводу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эндометриом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Объяснением этому может быть негативное воздействие токсических агентов, таких как свободное железо. Оно способно диффундировать через стенку кисты и негативно влиять на окружающую ткань яичника, приводя к снижению овариального резерва.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>
          <a:xfrm>
            <a:off x="785813" y="2214563"/>
            <a:ext cx="7575550" cy="2921000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согласно своему классическому определению,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характе-ризуется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появлением сходной с эндометрием ткани </a:t>
            </a: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за пределами нормальной локализации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некоторые 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авторы его определяют как  «хроническое воспалительное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забо-левание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».</a:t>
            </a:r>
            <a:endParaRPr lang="ru-RU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Нет никаких преимуществ у повторного хирургического вмешательства в отношении лечения бесплодия, если беременность не наступила после первой операции. В этом случае лучше прибегнуть к ЭКО.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2786070"/>
            <a:ext cx="914400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1950" algn="ctr">
              <a:spcBef>
                <a:spcPct val="0"/>
              </a:spcBef>
            </a:pPr>
            <a:r>
              <a:rPr lang="ru-RU" sz="3200" b="1" dirty="0" smtClean="0">
                <a:solidFill>
                  <a:srgbClr val="FFFFCC"/>
                </a:solidFill>
                <a:latin typeface="Arial" pitchFamily="34" charset="0"/>
                <a:ea typeface="+mj-ea"/>
                <a:cs typeface="Arial" pitchFamily="34" charset="0"/>
              </a:rPr>
              <a:t>УДАЛЯТЬ ИЛИ НЕ УДАЛЯТЬ ЭНДОМЕТРИОМЫ ПЕРЕД ЭКО?</a:t>
            </a:r>
            <a:endParaRPr lang="ru-RU" sz="3200" b="1" dirty="0">
              <a:solidFill>
                <a:srgbClr val="FFFF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Недавний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метаанализ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33 исследований показал, что у пациенток с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эндометриомами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меньшее количество ооцитов и высокий уровень прекращения программ.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Сравнение четырех методов удаления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эндометриом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(клиновидная резекция, 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stripping-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метод, дренирование и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аблация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 помощью 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ru-RU" sz="30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-лазера) показало, что клиновидная резекция приводит к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спайкообразованию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максимальном количестве случаев (38%) с вовлечением не только яичника, но и маточной трубы. 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Последние данные свидетельствуют о росте послеоперационных осложнений у пациенток, у которых применяли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противоспаечные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барьеры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интраопера-ционно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T.Tulandi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из Университета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Макгилла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(Канада) в 2015 г. опубликовали отчет, согласно которому использование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проти-воспаечных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барьеров может способствовать лихорадке и обструкции тонкой кишки.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artleo.com/images/201208/artleo.com_30659.jpg"/>
          <p:cNvPicPr>
            <a:picLocks noChangeAspect="1" noChangeArrowheads="1"/>
          </p:cNvPicPr>
          <p:nvPr/>
        </p:nvPicPr>
        <p:blipFill>
          <a:blip r:embed="rId2" cstate="print"/>
          <a:srcRect l="5556" r="555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589240"/>
            <a:ext cx="7772400" cy="9144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Благодарю за внимание! 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>
          <a:xfrm>
            <a:off x="785813" y="1928802"/>
            <a:ext cx="7575550" cy="2921000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None/>
            </a:pP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Этимология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многофакторна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None/>
            </a:pPr>
            <a:r>
              <a:rPr lang="ru-RU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Наиболее достоверны две теории:</a:t>
            </a:r>
          </a:p>
          <a:p>
            <a:pPr marL="0" indent="0" algn="just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bg1"/>
              </a:buClr>
              <a:buFont typeface="Wingdings" pitchFamily="2" charset="2"/>
              <a:buChar char="q"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теория ретроградной менструации,</a:t>
            </a:r>
          </a:p>
          <a:p>
            <a:pPr marL="0" indent="0" algn="just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bg1"/>
              </a:buClr>
              <a:buFont typeface="Wingdings" pitchFamily="2" charset="2"/>
              <a:buChar char="q"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теория целомической метаплазии (трансформация мезотелия брюшины под действием раздражающих факторов, в т.ч. ретроградно заброшенной  менструальной крови) у женщин, имеющих иммунологические и генетические нарушения. </a:t>
            </a:r>
            <a:endParaRPr lang="ru-RU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1916833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Именно воспаление, по сути своей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аутоимунное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становится «автором» двух главных проявлений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боли и бесплодия.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2214554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патологическом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эндометриоидном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импланте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под влиянием фермента </a:t>
            </a:r>
            <a:r>
              <a:rPr lang="ru-RU" sz="28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ароматазы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андрогены превращаются в эстрон и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эстрадиол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которые стимулирую синтез местных факторов роста. Именно они заставляют очаги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профелировать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стимулируют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неоангиогенез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А неминуемый воспалительный процесс, направленный против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эктопированного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эндометрия, провоцирует развитие спаек.    </a:t>
            </a:r>
            <a:endParaRPr lang="ru-RU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42910" y="0"/>
            <a:ext cx="7885113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1950" algn="ctr">
              <a:spcBef>
                <a:spcPct val="0"/>
              </a:spcBef>
            </a:pPr>
            <a:r>
              <a:rPr lang="ru-RU" sz="3000" b="1" dirty="0" smtClean="0">
                <a:solidFill>
                  <a:srgbClr val="FFFFCC"/>
                </a:solidFill>
                <a:latin typeface="Arial" pitchFamily="34" charset="0"/>
                <a:ea typeface="+mj-ea"/>
                <a:cs typeface="Arial" pitchFamily="34" charset="0"/>
              </a:rPr>
              <a:t>ЛОКАЛЬНЫЙ ГИПЕРЭСТРОГЕНИЗМ</a:t>
            </a:r>
            <a:endParaRPr lang="ru-RU" sz="3000" b="1" dirty="0">
              <a:solidFill>
                <a:srgbClr val="FFFF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2214554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Выраженный локальный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гиперэстрогенизм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существенным образом меняет чувствительность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прогестероновых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рецепторов не только в очагах </a:t>
            </a:r>
            <a:r>
              <a:rPr lang="ru-RU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эндометриоза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но и в нормально расположенном эндометрии. В результате этого в эндометрии изменяется экспрессия генов, ответственных за имплантацию, развивается </a:t>
            </a:r>
            <a:r>
              <a:rPr lang="ru-RU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недостаточность </a:t>
            </a:r>
            <a:r>
              <a:rPr lang="ru-RU" sz="28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лютеиновой</a:t>
            </a:r>
            <a:r>
              <a:rPr lang="ru-RU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фазы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   </a:t>
            </a:r>
            <a:endParaRPr lang="ru-RU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1950" algn="ctr">
              <a:spcBef>
                <a:spcPct val="0"/>
              </a:spcBef>
            </a:pPr>
            <a:r>
              <a:rPr lang="ru-RU" sz="3000" b="1" dirty="0" smtClean="0">
                <a:solidFill>
                  <a:srgbClr val="FFFFCC"/>
                </a:solidFill>
                <a:latin typeface="Arial" pitchFamily="34" charset="0"/>
                <a:ea typeface="+mj-ea"/>
                <a:cs typeface="Arial" pitchFamily="34" charset="0"/>
              </a:rPr>
              <a:t>НЕЧУВСТВИТЕЛЬНОСТЬ К ПРОГЕСТЕРОНУ</a:t>
            </a:r>
            <a:endParaRPr lang="ru-RU" sz="3000" b="1" dirty="0">
              <a:solidFill>
                <a:srgbClr val="FFFF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432000" y="2214554"/>
            <a:ext cx="8280000" cy="302433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Благодаря действию целого пула биологически активных веществ (активатор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плазминогена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катепсин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сосудистый эндотелиальный фактор роста гетеротопии, подобно опухоли, обретают высокую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инвазивность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и потенцию к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ангиогенезу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(вот почему </a:t>
            </a:r>
            <a:r>
              <a:rPr lang="ru-RU" sz="3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эндометриоз</a:t>
            </a:r>
            <a:r>
              <a:rPr lang="ru-RU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это «…рак, от которого не умирают».</a:t>
            </a:r>
            <a:endParaRPr lang="ru-RU" sz="3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1950" algn="ctr">
              <a:spcBef>
                <a:spcPct val="0"/>
              </a:spcBef>
            </a:pPr>
            <a:r>
              <a:rPr lang="ru-RU" sz="3000" b="1" dirty="0" smtClean="0">
                <a:solidFill>
                  <a:srgbClr val="FFFFCC"/>
                </a:solidFill>
                <a:latin typeface="Arial" pitchFamily="34" charset="0"/>
                <a:ea typeface="+mj-ea"/>
                <a:cs typeface="Arial" pitchFamily="34" charset="0"/>
              </a:rPr>
              <a:t>НЕОАНГИОГЕНЕЗ</a:t>
            </a:r>
            <a:endParaRPr lang="ru-RU" sz="3000" b="1" dirty="0">
              <a:solidFill>
                <a:srgbClr val="FFFF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3204</TotalTime>
  <Words>1293</Words>
  <Application>Microsoft Office PowerPoint</Application>
  <PresentationFormat>Экран (4:3)</PresentationFormat>
  <Paragraphs>110</Paragraphs>
  <Slides>45</Slides>
  <Notes>44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Поток</vt:lpstr>
      <vt:lpstr>ПОДГОТОВКА К БЕРЕМЕННОСТИ ПАЦИЕНТОК С ЭНДОМЕТРИОЗОМ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Благодарю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 Sony</dc:creator>
  <cp:lastModifiedBy>1</cp:lastModifiedBy>
  <cp:revision>462</cp:revision>
  <dcterms:created xsi:type="dcterms:W3CDTF">2017-07-06T06:49:32Z</dcterms:created>
  <dcterms:modified xsi:type="dcterms:W3CDTF">2018-04-15T14:37:24Z</dcterms:modified>
</cp:coreProperties>
</file>